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8" r:id="rId3"/>
  </p:sldIdLst>
  <p:sldSz cx="6858000" cy="9144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FF66"/>
    <a:srgbClr val="FFCC00"/>
    <a:srgbClr val="FF9900"/>
    <a:srgbClr val="FFFFCC"/>
    <a:srgbClr val="FFCCCC"/>
    <a:srgbClr val="FFCC99"/>
    <a:srgbClr val="660066"/>
    <a:srgbClr val="99FF99"/>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408" y="60"/>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49787" cy="496967"/>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 2"/>
          <p:cNvSpPr>
            <a:spLocks noGrp="1"/>
          </p:cNvSpPr>
          <p:nvPr>
            <p:ph type="dt" idx="1"/>
          </p:nvPr>
        </p:nvSpPr>
        <p:spPr>
          <a:xfrm>
            <a:off x="3855838" y="0"/>
            <a:ext cx="2949787" cy="496967"/>
          </a:xfrm>
          <a:prstGeom prst="rect">
            <a:avLst/>
          </a:prstGeom>
        </p:spPr>
        <p:txBody>
          <a:bodyPr vert="horz" lIns="92236" tIns="46118" rIns="92236" bIns="46118" rtlCol="0"/>
          <a:lstStyle>
            <a:lvl1pPr algn="r">
              <a:defRPr sz="1200"/>
            </a:lvl1pPr>
          </a:lstStyle>
          <a:p>
            <a:fld id="{728EE83B-E063-4B5C-924D-1BF6277021DE}" type="datetimeFigureOut">
              <a:rPr kumimoji="1" lang="ja-JP" altLang="en-US" smtClean="0"/>
              <a:pPr/>
              <a:t>2020/4/27</a:t>
            </a:fld>
            <a:endParaRPr kumimoji="1" lang="ja-JP" altLang="en-US"/>
          </a:p>
        </p:txBody>
      </p:sp>
      <p:sp>
        <p:nvSpPr>
          <p:cNvPr id="4" name="スライド イメージ プレースホルダ 3"/>
          <p:cNvSpPr>
            <a:spLocks noGrp="1" noRot="1" noChangeAspect="1"/>
          </p:cNvSpPr>
          <p:nvPr>
            <p:ph type="sldImg" idx="2"/>
          </p:nvPr>
        </p:nvSpPr>
        <p:spPr>
          <a:xfrm>
            <a:off x="2005013" y="744538"/>
            <a:ext cx="2797175" cy="3729037"/>
          </a:xfrm>
          <a:prstGeom prst="rect">
            <a:avLst/>
          </a:prstGeom>
          <a:noFill/>
          <a:ln w="12700">
            <a:solidFill>
              <a:prstClr val="black"/>
            </a:solidFill>
          </a:ln>
        </p:spPr>
        <p:txBody>
          <a:bodyPr vert="horz" lIns="92236" tIns="46118" rIns="92236" bIns="46118" rtlCol="0" anchor="ctr"/>
          <a:lstStyle/>
          <a:p>
            <a:endParaRPr lang="ja-JP" altLang="en-US"/>
          </a:p>
        </p:txBody>
      </p:sp>
      <p:sp>
        <p:nvSpPr>
          <p:cNvPr id="5" name="ノート プレースホルダ 4"/>
          <p:cNvSpPr>
            <a:spLocks noGrp="1"/>
          </p:cNvSpPr>
          <p:nvPr>
            <p:ph type="body" sz="quarter" idx="3"/>
          </p:nvPr>
        </p:nvSpPr>
        <p:spPr>
          <a:xfrm>
            <a:off x="680721" y="4721187"/>
            <a:ext cx="5445760" cy="4472702"/>
          </a:xfrm>
          <a:prstGeom prst="rect">
            <a:avLst/>
          </a:prstGeom>
        </p:spPr>
        <p:txBody>
          <a:bodyPr vert="horz" lIns="92236" tIns="46118" rIns="92236" bIns="46118"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1" y="9440646"/>
            <a:ext cx="2949787" cy="496967"/>
          </a:xfrm>
          <a:prstGeom prst="rect">
            <a:avLst/>
          </a:prstGeom>
        </p:spPr>
        <p:txBody>
          <a:bodyPr vert="horz" lIns="92236" tIns="46118" rIns="92236" bIns="46118"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38" y="9440646"/>
            <a:ext cx="2949787" cy="496967"/>
          </a:xfrm>
          <a:prstGeom prst="rect">
            <a:avLst/>
          </a:prstGeom>
        </p:spPr>
        <p:txBody>
          <a:bodyPr vert="horz" lIns="92236" tIns="46118" rIns="92236" bIns="46118" rtlCol="0" anchor="b"/>
          <a:lstStyle>
            <a:lvl1pPr algn="r">
              <a:defRPr sz="1200"/>
            </a:lvl1pPr>
          </a:lstStyle>
          <a:p>
            <a:fld id="{0568D187-779F-4979-8C21-3D68F9AAF259}" type="slidenum">
              <a:rPr kumimoji="1" lang="ja-JP" altLang="en-US" smtClean="0"/>
              <a:pPr/>
              <a:t>‹#›</a:t>
            </a:fld>
            <a:endParaRPr kumimoji="1" lang="ja-JP" altLang="en-US"/>
          </a:p>
        </p:txBody>
      </p:sp>
    </p:spTree>
    <p:extLst>
      <p:ext uri="{BB962C8B-B14F-4D97-AF65-F5344CB8AC3E}">
        <p14:creationId xmlns:p14="http://schemas.microsoft.com/office/powerpoint/2010/main" val="4790463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568D187-779F-4979-8C21-3D68F9AAF259}" type="slidenum">
              <a:rPr kumimoji="1" lang="ja-JP" altLang="en-US" smtClean="0"/>
              <a:pPr/>
              <a:t>1</a:t>
            </a:fld>
            <a:endParaRPr kumimoji="1" lang="ja-JP" altLang="en-US"/>
          </a:p>
        </p:txBody>
      </p:sp>
    </p:spTree>
    <p:extLst>
      <p:ext uri="{BB962C8B-B14F-4D97-AF65-F5344CB8AC3E}">
        <p14:creationId xmlns:p14="http://schemas.microsoft.com/office/powerpoint/2010/main" val="20174728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2020/4/27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2020/4/27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66185"/>
            <a:ext cx="1543050" cy="7802033"/>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42900" y="366185"/>
            <a:ext cx="4514850" cy="7802033"/>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2020/4/27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2020/4/27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2020/4/27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2020/4/27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2020/4/27</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2020/4/27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2020/4/27</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2020/4/27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2020/4/27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2020/4/27</a:t>
            </a:fld>
            <a:endParaRPr kumimoji="1" lang="ja-JP" altLang="en-US"/>
          </a:p>
        </p:txBody>
      </p:sp>
      <p:sp>
        <p:nvSpPr>
          <p:cNvPr id="5" name="フッター プレースホルダ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hyperlink" Target="https://www.mhlw.go.jp/stf/seisakunitsuite/bunya/koyou_roudou/koyou/kyufukin/pageL07_00002.html" TargetMode="External"/><Relationship Id="rId4" Type="http://schemas.openxmlformats.org/officeDocument/2006/relationships/hyperlink" Target="https://www.maff.go.jp/j/keiei/nougyou_jinzaiikusei_kakuho/singatakoronataiou/syougakkoukyuukou.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正方形/長方形 33">
            <a:extLst>
              <a:ext uri="{FF2B5EF4-FFF2-40B4-BE49-F238E27FC236}">
                <a16:creationId xmlns:a16="http://schemas.microsoft.com/office/drawing/2014/main" id="{48B2F591-F0DB-4BE2-AD3A-8BA18868C8D0}"/>
              </a:ext>
            </a:extLst>
          </p:cNvPr>
          <p:cNvSpPr/>
          <p:nvPr/>
        </p:nvSpPr>
        <p:spPr>
          <a:xfrm>
            <a:off x="5101449" y="8785535"/>
            <a:ext cx="1777018" cy="2932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ＭＳ 明朝" panose="02020609040205080304" pitchFamily="17" charset="-128"/>
                <a:ea typeface="ＭＳ 明朝" panose="02020609040205080304" pitchFamily="17" charset="-128"/>
              </a:rPr>
              <a:t>令和２年４月</a:t>
            </a:r>
            <a:r>
              <a:rPr lang="en-US" altLang="ja-JP" sz="1200">
                <a:solidFill>
                  <a:schemeClr val="tx1"/>
                </a:solidFill>
                <a:latin typeface="ＭＳ 明朝" panose="02020609040205080304" pitchFamily="17" charset="-128"/>
                <a:ea typeface="ＭＳ 明朝" panose="02020609040205080304" pitchFamily="17" charset="-128"/>
              </a:rPr>
              <a:t>27</a:t>
            </a:r>
            <a:r>
              <a:rPr lang="ja-JP" altLang="en-US" sz="1200">
                <a:solidFill>
                  <a:schemeClr val="tx1"/>
                </a:solidFill>
                <a:latin typeface="ＭＳ 明朝" panose="02020609040205080304" pitchFamily="17" charset="-128"/>
                <a:ea typeface="ＭＳ 明朝" panose="02020609040205080304" pitchFamily="17" charset="-128"/>
              </a:rPr>
              <a:t>日</a:t>
            </a:r>
            <a:r>
              <a:rPr lang="ja-JP" altLang="en-US" sz="1200" dirty="0">
                <a:solidFill>
                  <a:schemeClr val="tx1"/>
                </a:solidFill>
                <a:latin typeface="ＭＳ 明朝" panose="02020609040205080304" pitchFamily="17" charset="-128"/>
                <a:ea typeface="ＭＳ 明朝" panose="02020609040205080304" pitchFamily="17" charset="-128"/>
              </a:rPr>
              <a:t>時点</a:t>
            </a:r>
            <a:endParaRPr kumimoji="1" lang="ja-JP" altLang="en-US" sz="1200" dirty="0">
              <a:solidFill>
                <a:schemeClr val="tx1"/>
              </a:solidFill>
              <a:latin typeface="ＭＳ 明朝" panose="02020609040205080304" pitchFamily="17" charset="-128"/>
              <a:ea typeface="ＭＳ 明朝" panose="02020609040205080304" pitchFamily="17" charset="-128"/>
            </a:endParaRPr>
          </a:p>
        </p:txBody>
      </p:sp>
      <p:sp>
        <p:nvSpPr>
          <p:cNvPr id="8" name="テキスト ボックス 7"/>
          <p:cNvSpPr txBox="1"/>
          <p:nvPr/>
        </p:nvSpPr>
        <p:spPr>
          <a:xfrm>
            <a:off x="51487" y="683568"/>
            <a:ext cx="6659440" cy="1077218"/>
          </a:xfrm>
          <a:prstGeom prst="rect">
            <a:avLst/>
          </a:prstGeom>
          <a:noFill/>
        </p:spPr>
        <p:txBody>
          <a:bodyPr wrap="square" rtlCol="0">
            <a:spAutoFit/>
          </a:bodyPr>
          <a:lstStyle/>
          <a:p>
            <a:r>
              <a:rPr lang="ja-JP" altLang="en-US" sz="1600" dirty="0">
                <a:latin typeface="HGP創英角ﾎﾟｯﾌﾟ体" pitchFamily="50" charset="-128"/>
                <a:ea typeface="HGP創英角ﾎﾟｯﾌﾟ体" pitchFamily="50" charset="-128"/>
              </a:rPr>
              <a:t>　新型コロナウイルス感染症の影響に伴い、休校となった小学校等に通う子供等のお世話をする保護者である労働者に対し、有給休暇（労基法上の年次有給休暇を除く。以下同じ）を取得させた農業経営体も本助成金の対象となります！</a:t>
            </a:r>
            <a:endParaRPr kumimoji="1" lang="en-US" altLang="ja-JP" sz="1600" dirty="0">
              <a:latin typeface="HGP創英角ﾎﾟｯﾌﾟ体" pitchFamily="50" charset="-128"/>
              <a:ea typeface="HGP創英角ﾎﾟｯﾌﾟ体" pitchFamily="50" charset="-128"/>
            </a:endParaRPr>
          </a:p>
        </p:txBody>
      </p:sp>
      <p:sp>
        <p:nvSpPr>
          <p:cNvPr id="2" name="正方形/長方形 1">
            <a:extLst>
              <a:ext uri="{FF2B5EF4-FFF2-40B4-BE49-F238E27FC236}">
                <a16:creationId xmlns:a16="http://schemas.microsoft.com/office/drawing/2014/main" id="{955DD11D-3346-4C32-8A4B-BAFDC0FE04AF}"/>
              </a:ext>
            </a:extLst>
          </p:cNvPr>
          <p:cNvSpPr/>
          <p:nvPr/>
        </p:nvSpPr>
        <p:spPr>
          <a:xfrm>
            <a:off x="188640" y="1760787"/>
            <a:ext cx="6492584" cy="6966218"/>
          </a:xfrm>
          <a:prstGeom prst="rect">
            <a:avLst/>
          </a:prstGeom>
          <a:solidFill>
            <a:schemeClr val="accent5">
              <a:lumMod val="20000"/>
              <a:lumOff val="8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正方形/長方形 4">
            <a:extLst>
              <a:ext uri="{FF2B5EF4-FFF2-40B4-BE49-F238E27FC236}">
                <a16:creationId xmlns:a16="http://schemas.microsoft.com/office/drawing/2014/main" id="{9DDA4109-914E-4185-88EC-234889B51252}"/>
              </a:ext>
            </a:extLst>
          </p:cNvPr>
          <p:cNvSpPr/>
          <p:nvPr/>
        </p:nvSpPr>
        <p:spPr>
          <a:xfrm>
            <a:off x="44624" y="698306"/>
            <a:ext cx="6721985" cy="8100962"/>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562DD2DC-C774-4C8B-926A-1ADB5F7A90E2}"/>
              </a:ext>
            </a:extLst>
          </p:cNvPr>
          <p:cNvSpPr/>
          <p:nvPr/>
        </p:nvSpPr>
        <p:spPr>
          <a:xfrm>
            <a:off x="42264" y="381920"/>
            <a:ext cx="6773472" cy="266827"/>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u="sng" dirty="0">
                <a:solidFill>
                  <a:schemeClr val="bg1"/>
                </a:solidFill>
                <a:latin typeface="HGP創英角ﾎﾟｯﾌﾟ体" pitchFamily="50" charset="-128"/>
                <a:ea typeface="HGP創英角ﾎﾟｯﾌﾟ体" pitchFamily="50" charset="-128"/>
              </a:rPr>
              <a:t>新型コロナウイルス感染症による小学校休業等対応助成金</a:t>
            </a:r>
            <a:endParaRPr kumimoji="1" lang="ja-JP" altLang="en-US" sz="1600" dirty="0"/>
          </a:p>
        </p:txBody>
      </p:sp>
      <p:sp>
        <p:nvSpPr>
          <p:cNvPr id="18" name="テキスト ボックス 17">
            <a:extLst>
              <a:ext uri="{FF2B5EF4-FFF2-40B4-BE49-F238E27FC236}">
                <a16:creationId xmlns:a16="http://schemas.microsoft.com/office/drawing/2014/main" id="{D9924C4C-A383-4974-8A5A-FF85E2BD92C8}"/>
              </a:ext>
            </a:extLst>
          </p:cNvPr>
          <p:cNvSpPr txBox="1"/>
          <p:nvPr/>
        </p:nvSpPr>
        <p:spPr>
          <a:xfrm>
            <a:off x="236558" y="1747717"/>
            <a:ext cx="6517061" cy="6386364"/>
          </a:xfrm>
          <a:prstGeom prst="rect">
            <a:avLst/>
          </a:prstGeom>
          <a:noFill/>
        </p:spPr>
        <p:txBody>
          <a:bodyPr wrap="square" rtlCol="0">
            <a:spAutoFit/>
          </a:bodyPr>
          <a:lstStyle/>
          <a:p>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助成額</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有給休暇を取得した対象労働者に支払った賃金相当額</a:t>
            </a:r>
            <a:r>
              <a:rPr lang="en-US" altLang="ja-JP" sz="1200" baseline="30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を助成（上限</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8,330</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日）</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具体的には、対象労働者の日額換算賃金額（通常の賃金を日額換算したもの）</a:t>
            </a: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有給休暇日数</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4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助成対象期間</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有給休暇の取得日が２月</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日～６月</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日までの期間にある場合</a:t>
            </a:r>
            <a:endParaRPr lang="en-US" altLang="ja-JP" sz="13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4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受付期間</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３月</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18</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日から９月</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日まで</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　　  （農業等個人事業所に係る証明書の申請受付期間は９月</a:t>
            </a: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16</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日まで）</a:t>
            </a:r>
            <a:endParaRPr lang="en-US" altLang="ja-JP" sz="4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助成対象事業主</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対象労働者による有給休暇の申出により、有給休暇を取得させた以下に該当する</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農業経営体</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u="sng"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詳細は、厚生労働省の本助成金のリーフレット・助成金要領</a:t>
            </a:r>
            <a:r>
              <a:rPr lang="ja-JP" altLang="en-US" sz="1000" u="sng" dirty="0">
                <a:latin typeface="メイリオ" panose="020B0604030504040204" pitchFamily="50" charset="-128"/>
                <a:ea typeface="メイリオ" panose="020B0604030504040204" pitchFamily="50" charset="-128"/>
                <a:cs typeface="メイリオ" panose="020B0604030504040204" pitchFamily="50" charset="-128"/>
              </a:rPr>
              <a:t>をご覧ください。</a:t>
            </a:r>
            <a:endParaRPr lang="en-US" altLang="ja-JP" sz="1200" u="sng"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900" dirty="0">
              <a:latin typeface="メイリオ" panose="020B0604030504040204" pitchFamily="50" charset="-128"/>
              <a:ea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学校等休業助成金・支援金等相談コールセンター（</a:t>
            </a:r>
            <a:r>
              <a:rPr lang="en-US" altLang="ja-JP" sz="12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0120-60-3999</a:t>
            </a:r>
            <a:r>
              <a:rPr lang="ja-JP" altLang="en-US" sz="12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u="sng" dirty="0">
                <a:latin typeface="メイリオ" panose="020B0604030504040204" pitchFamily="50" charset="-128"/>
                <a:ea typeface="メイリオ" panose="020B0604030504040204" pitchFamily="50" charset="-128"/>
                <a:cs typeface="メイリオ" panose="020B0604030504040204" pitchFamily="50" charset="-128"/>
              </a:rPr>
              <a:t>にお問い合わせください</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400" dirty="0">
              <a:latin typeface="メイリオ" panose="020B0604030504040204" pitchFamily="50" charset="-128"/>
              <a:ea typeface="メイリオ" panose="020B0604030504040204" pitchFamily="50" charset="-128"/>
            </a:endParaRPr>
          </a:p>
          <a:p>
            <a:endParaRPr lang="en-US" altLang="ja-JP" sz="1400" dirty="0">
              <a:latin typeface="メイリオ" panose="020B0604030504040204" pitchFamily="50" charset="-128"/>
              <a:ea typeface="メイリオ" panose="020B0604030504040204" pitchFamily="50" charset="-128"/>
            </a:endParaRPr>
          </a:p>
          <a:p>
            <a:endParaRPr lang="en-US" altLang="ja-JP" sz="1400" dirty="0">
              <a:latin typeface="メイリオ" panose="020B0604030504040204" pitchFamily="50" charset="-128"/>
              <a:ea typeface="メイリオ" panose="020B0604030504040204" pitchFamily="50" charset="-128"/>
            </a:endParaRPr>
          </a:p>
          <a:p>
            <a:endParaRPr lang="en-US" altLang="ja-JP" sz="1400" dirty="0">
              <a:latin typeface="メイリオ" panose="020B0604030504040204" pitchFamily="50" charset="-128"/>
              <a:ea typeface="メイリオ" panose="020B0604030504040204" pitchFamily="50" charset="-128"/>
            </a:endParaRPr>
          </a:p>
          <a:p>
            <a:endParaRPr lang="en-US" altLang="ja-JP" sz="1400" dirty="0">
              <a:latin typeface="メイリオ" panose="020B0604030504040204" pitchFamily="50" charset="-128"/>
              <a:ea typeface="メイリオ" panose="020B0604030504040204" pitchFamily="50" charset="-128"/>
            </a:endParaRPr>
          </a:p>
          <a:p>
            <a:endParaRPr lang="en-US" altLang="ja-JP" sz="1400" dirty="0">
              <a:latin typeface="メイリオ" panose="020B0604030504040204" pitchFamily="50" charset="-128"/>
              <a:ea typeface="メイリオ" panose="020B0604030504040204" pitchFamily="50" charset="-128"/>
            </a:endParaRPr>
          </a:p>
          <a:p>
            <a:endParaRPr lang="en-US" altLang="ja-JP" sz="2400" dirty="0">
              <a:latin typeface="メイリオ" panose="020B0604030504040204" pitchFamily="50" charset="-128"/>
              <a:ea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rPr>
              <a:t>　　</a:t>
            </a:r>
            <a:r>
              <a:rPr lang="ja-JP" altLang="en-US" sz="1200" u="sng" dirty="0">
                <a:latin typeface="メイリオ" panose="020B0604030504040204" pitchFamily="50" charset="-128"/>
                <a:ea typeface="メイリオ" panose="020B0604030504040204" pitchFamily="50" charset="-128"/>
              </a:rPr>
              <a:t>助成金の申請には、各地方農政局等が発行する「農業等個人事業所に係る証明書」</a:t>
            </a:r>
            <a:endParaRPr lang="en-US" altLang="ja-JP" sz="1200" u="sng"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ja-JP" altLang="en-US" sz="1200" u="sng" dirty="0">
                <a:latin typeface="メイリオ" panose="020B0604030504040204" pitchFamily="50" charset="-128"/>
                <a:ea typeface="メイリオ" panose="020B0604030504040204" pitchFamily="50" charset="-128"/>
              </a:rPr>
              <a:t>が必要です</a:t>
            </a:r>
            <a:r>
              <a:rPr lang="ja-JP" altLang="en-US" sz="1200" dirty="0">
                <a:latin typeface="メイリオ" panose="020B0604030504040204" pitchFamily="50" charset="-128"/>
                <a:ea typeface="メイリオ" panose="020B0604030504040204" pitchFamily="50" charset="-128"/>
              </a:rPr>
              <a:t>。</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ja-JP" altLang="en-US" sz="1200" u="sng" dirty="0">
                <a:latin typeface="メイリオ" panose="020B0604030504040204" pitchFamily="50" charset="-128"/>
                <a:ea typeface="メイリオ" panose="020B0604030504040204" pitchFamily="50" charset="-128"/>
              </a:rPr>
              <a:t>詳細は</a:t>
            </a:r>
            <a:r>
              <a:rPr lang="ja-JP" altLang="en-US" sz="1200" u="sng" dirty="0">
                <a:solidFill>
                  <a:srgbClr val="FF0000"/>
                </a:solidFill>
                <a:latin typeface="メイリオ" panose="020B0604030504040204" pitchFamily="50" charset="-128"/>
                <a:ea typeface="メイリオ" panose="020B0604030504040204" pitchFamily="50" charset="-128"/>
              </a:rPr>
              <a:t>裏面</a:t>
            </a:r>
            <a:r>
              <a:rPr lang="ja-JP" altLang="en-US" sz="1200" u="sng" dirty="0">
                <a:latin typeface="メイリオ" panose="020B0604030504040204" pitchFamily="50" charset="-128"/>
                <a:ea typeface="メイリオ" panose="020B0604030504040204" pitchFamily="50" charset="-128"/>
              </a:rPr>
              <a:t>をご確認して、</a:t>
            </a:r>
            <a:r>
              <a:rPr lang="ja-JP" altLang="en-US" sz="1200" u="sng" dirty="0">
                <a:solidFill>
                  <a:srgbClr val="FF0000"/>
                </a:solidFill>
                <a:latin typeface="メイリオ" panose="020B0604030504040204" pitchFamily="50" charset="-128"/>
                <a:ea typeface="メイリオ" panose="020B0604030504040204" pitchFamily="50" charset="-128"/>
              </a:rPr>
              <a:t>地方農政局・都道府県地域拠点等</a:t>
            </a:r>
            <a:r>
              <a:rPr lang="ja-JP" altLang="en-US" sz="1200" u="sng" dirty="0">
                <a:latin typeface="メイリオ" panose="020B0604030504040204" pitchFamily="50" charset="-128"/>
                <a:ea typeface="メイリオ" panose="020B0604030504040204" pitchFamily="50" charset="-128"/>
              </a:rPr>
              <a:t>にお問い合わせください</a:t>
            </a:r>
            <a:r>
              <a:rPr lang="ja-JP" altLang="en-US" sz="1200" dirty="0">
                <a:latin typeface="メイリオ" panose="020B0604030504040204" pitchFamily="50" charset="-128"/>
                <a:ea typeface="メイリオ" panose="020B0604030504040204" pitchFamily="50" charset="-128"/>
              </a:rPr>
              <a:t>。</a:t>
            </a:r>
            <a:endParaRPr lang="en-US" altLang="ja-JP" sz="1200" dirty="0">
              <a:latin typeface="メイリオ" panose="020B0604030504040204" pitchFamily="50" charset="-128"/>
              <a:ea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6" name="四角形: 角を丸くする 25">
            <a:extLst>
              <a:ext uri="{FF2B5EF4-FFF2-40B4-BE49-F238E27FC236}">
                <a16:creationId xmlns:a16="http://schemas.microsoft.com/office/drawing/2014/main" id="{5E628CB4-9312-4F9D-AB43-0D96E24E1046}"/>
              </a:ext>
            </a:extLst>
          </p:cNvPr>
          <p:cNvSpPr/>
          <p:nvPr/>
        </p:nvSpPr>
        <p:spPr>
          <a:xfrm>
            <a:off x="425473" y="4159002"/>
            <a:ext cx="5431628" cy="43808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7" name="テキスト ボックス 26">
            <a:extLst>
              <a:ext uri="{FF2B5EF4-FFF2-40B4-BE49-F238E27FC236}">
                <a16:creationId xmlns:a16="http://schemas.microsoft.com/office/drawing/2014/main" id="{F405283E-42CA-4DC7-B715-4099585227B2}"/>
              </a:ext>
            </a:extLst>
          </p:cNvPr>
          <p:cNvSpPr txBox="1"/>
          <p:nvPr/>
        </p:nvSpPr>
        <p:spPr>
          <a:xfrm>
            <a:off x="457753" y="4189824"/>
            <a:ext cx="3829895" cy="461665"/>
          </a:xfrm>
          <a:prstGeom prst="rect">
            <a:avLst/>
          </a:prstGeom>
          <a:noFill/>
        </p:spPr>
        <p:txBody>
          <a:bodyPr wrap="none" rtlCol="0">
            <a:spAutoFit/>
          </a:bodyPr>
          <a:lstStyle/>
          <a:p>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・雇用保険に加入している農業経営体</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ja-JP" altLang="ja-JP" sz="1200" dirty="0">
                <a:latin typeface="メイリオ" panose="020B0604030504040204" pitchFamily="50" charset="-128"/>
                <a:ea typeface="メイリオ" panose="020B0604030504040204" pitchFamily="50" charset="-128"/>
              </a:rPr>
              <a:t>労働者災害補償保険</a:t>
            </a:r>
            <a:r>
              <a:rPr lang="ja-JP" altLang="en-US" sz="1200" dirty="0">
                <a:latin typeface="メイリオ" panose="020B0604030504040204" pitchFamily="50" charset="-128"/>
                <a:ea typeface="メイリオ" panose="020B0604030504040204" pitchFamily="50" charset="-128"/>
              </a:rPr>
              <a:t>に加入している</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農業経営体</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8" name="矢印: 右 27">
            <a:extLst>
              <a:ext uri="{FF2B5EF4-FFF2-40B4-BE49-F238E27FC236}">
                <a16:creationId xmlns:a16="http://schemas.microsoft.com/office/drawing/2014/main" id="{9DBBEEE0-4F3D-4EC2-84B8-8C02687821DE}"/>
              </a:ext>
            </a:extLst>
          </p:cNvPr>
          <p:cNvSpPr/>
          <p:nvPr/>
        </p:nvSpPr>
        <p:spPr>
          <a:xfrm>
            <a:off x="280332" y="4726238"/>
            <a:ext cx="354842" cy="203668"/>
          </a:xfrm>
          <a:prstGeom prst="rightArrow">
            <a:avLst/>
          </a:prstGeom>
          <a:solidFill>
            <a:schemeClr val="accent3">
              <a:lumMod val="60000"/>
              <a:lumOff val="4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1" name="図 20">
            <a:extLst>
              <a:ext uri="{FF2B5EF4-FFF2-40B4-BE49-F238E27FC236}">
                <a16:creationId xmlns:a16="http://schemas.microsoft.com/office/drawing/2014/main" id="{DC2D3FD5-ABCE-4150-B610-92CB18BFAE07}"/>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03601" y="24874"/>
            <a:ext cx="1307326" cy="353572"/>
          </a:xfrm>
          <a:prstGeom prst="rect">
            <a:avLst/>
          </a:prstGeom>
          <a:noFill/>
          <a:ln>
            <a:noFill/>
          </a:ln>
        </p:spPr>
      </p:pic>
      <p:sp>
        <p:nvSpPr>
          <p:cNvPr id="22" name="正方形/長方形 21">
            <a:extLst>
              <a:ext uri="{FF2B5EF4-FFF2-40B4-BE49-F238E27FC236}">
                <a16:creationId xmlns:a16="http://schemas.microsoft.com/office/drawing/2014/main" id="{D80EBFBA-BE4F-41DA-8123-DA9F8AA3B4A9}"/>
              </a:ext>
            </a:extLst>
          </p:cNvPr>
          <p:cNvSpPr/>
          <p:nvPr/>
        </p:nvSpPr>
        <p:spPr>
          <a:xfrm>
            <a:off x="42264" y="50456"/>
            <a:ext cx="1777018" cy="2932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メイリオ" panose="020B0604030504040204" pitchFamily="50" charset="-128"/>
                <a:ea typeface="メイリオ" panose="020B0604030504040204" pitchFamily="50" charset="-128"/>
              </a:rPr>
              <a:t>農業経営者の皆さまへ</a:t>
            </a:r>
          </a:p>
        </p:txBody>
      </p:sp>
      <p:sp>
        <p:nvSpPr>
          <p:cNvPr id="23" name="四角形: 角を丸くする 22">
            <a:extLst>
              <a:ext uri="{FF2B5EF4-FFF2-40B4-BE49-F238E27FC236}">
                <a16:creationId xmlns:a16="http://schemas.microsoft.com/office/drawing/2014/main" id="{496AE287-3692-48A7-A1A6-C97DCDBF6C33}"/>
              </a:ext>
            </a:extLst>
          </p:cNvPr>
          <p:cNvSpPr/>
          <p:nvPr/>
        </p:nvSpPr>
        <p:spPr>
          <a:xfrm>
            <a:off x="425473" y="6300192"/>
            <a:ext cx="5431628" cy="64427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4" name="テキスト ボックス 23">
            <a:extLst>
              <a:ext uri="{FF2B5EF4-FFF2-40B4-BE49-F238E27FC236}">
                <a16:creationId xmlns:a16="http://schemas.microsoft.com/office/drawing/2014/main" id="{FD4C7373-7771-4D67-ABA3-9DE610067E87}"/>
              </a:ext>
            </a:extLst>
          </p:cNvPr>
          <p:cNvSpPr txBox="1"/>
          <p:nvPr/>
        </p:nvSpPr>
        <p:spPr>
          <a:xfrm>
            <a:off x="294313" y="6302836"/>
            <a:ext cx="5413934" cy="646331"/>
          </a:xfrm>
          <a:prstGeom prst="rect">
            <a:avLst/>
          </a:prstGeom>
          <a:noFill/>
        </p:spPr>
        <p:txBody>
          <a:bodyPr wrap="square" rtlCol="0">
            <a:spAutoFit/>
          </a:bodyPr>
          <a:lstStyle/>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B</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に</a:t>
            </a:r>
            <a:r>
              <a:rPr lang="ja-JP" altLang="ja-JP" sz="1200" dirty="0">
                <a:latin typeface="メイリオ" panose="020B0604030504040204" pitchFamily="50" charset="-128"/>
                <a:ea typeface="メイリオ" panose="020B0604030504040204" pitchFamily="50" charset="-128"/>
              </a:rPr>
              <a:t>該当しない</a:t>
            </a:r>
            <a:r>
              <a:rPr lang="ja-JP" altLang="en-US" sz="1200" dirty="0">
                <a:latin typeface="メイリオ" panose="020B0604030504040204" pitchFamily="50" charset="-128"/>
                <a:ea typeface="メイリオ" panose="020B0604030504040204" pitchFamily="50" charset="-128"/>
              </a:rPr>
              <a:t>雇用保険・労働者災害補償保険の</a:t>
            </a:r>
            <a:r>
              <a:rPr lang="ja-JP" altLang="ja-JP" sz="1200" dirty="0">
                <a:latin typeface="メイリオ" panose="020B0604030504040204" pitchFamily="50" charset="-128"/>
                <a:ea typeface="メイリオ" panose="020B0604030504040204" pitchFamily="50" charset="-128"/>
              </a:rPr>
              <a:t>暫定任意適用</a:t>
            </a:r>
            <a:r>
              <a:rPr lang="ja-JP" altLang="en-US" sz="1200" dirty="0">
                <a:latin typeface="メイリオ" panose="020B0604030504040204" pitchFamily="50" charset="-128"/>
                <a:ea typeface="メイリオ" panose="020B0604030504040204" pitchFamily="50" charset="-128"/>
              </a:rPr>
              <a:t>事業所</a:t>
            </a:r>
            <a:r>
              <a:rPr lang="en-US" altLang="ja-JP" sz="1200" baseline="30000" dirty="0">
                <a:latin typeface="メイリオ" panose="020B0604030504040204" pitchFamily="50" charset="-128"/>
                <a:ea typeface="メイリオ" panose="020B0604030504040204" pitchFamily="50" charset="-128"/>
              </a:rPr>
              <a:t>※</a:t>
            </a:r>
          </a:p>
          <a:p>
            <a:r>
              <a:rPr lang="ja-JP" altLang="en-US" sz="1200" baseline="30000" dirty="0">
                <a:latin typeface="メイリオ" panose="020B0604030504040204" pitchFamily="50" charset="-128"/>
                <a:ea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rPr>
              <a:t>である農業経営体</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被雇用者が常時４人以下の個人事業主等</a:t>
            </a:r>
            <a:endParaRPr lang="en-US" altLang="ja-JP" sz="1200" dirty="0">
              <a:latin typeface="メイリオ" panose="020B0604030504040204" pitchFamily="50" charset="-128"/>
              <a:ea typeface="メイリオ" panose="020B0604030504040204" pitchFamily="50" charset="-128"/>
            </a:endParaRPr>
          </a:p>
        </p:txBody>
      </p:sp>
      <p:sp>
        <p:nvSpPr>
          <p:cNvPr id="25" name="矢印: 右 24">
            <a:extLst>
              <a:ext uri="{FF2B5EF4-FFF2-40B4-BE49-F238E27FC236}">
                <a16:creationId xmlns:a16="http://schemas.microsoft.com/office/drawing/2014/main" id="{41E8D6BC-A482-44E4-B5B0-33A8799BC46F}"/>
              </a:ext>
            </a:extLst>
          </p:cNvPr>
          <p:cNvSpPr/>
          <p:nvPr/>
        </p:nvSpPr>
        <p:spPr>
          <a:xfrm>
            <a:off x="289245" y="7007914"/>
            <a:ext cx="354842" cy="203668"/>
          </a:xfrm>
          <a:prstGeom prst="rightArrow">
            <a:avLst/>
          </a:prstGeom>
          <a:solidFill>
            <a:schemeClr val="accent3">
              <a:lumMod val="60000"/>
              <a:lumOff val="4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a:extLst>
              <a:ext uri="{FF2B5EF4-FFF2-40B4-BE49-F238E27FC236}">
                <a16:creationId xmlns:a16="http://schemas.microsoft.com/office/drawing/2014/main" id="{33C457F8-A088-43CC-9375-F55286A402F1}"/>
              </a:ext>
            </a:extLst>
          </p:cNvPr>
          <p:cNvSpPr/>
          <p:nvPr/>
        </p:nvSpPr>
        <p:spPr>
          <a:xfrm>
            <a:off x="260648" y="7647906"/>
            <a:ext cx="6356960" cy="1050361"/>
          </a:xfrm>
          <a:prstGeom prst="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solidFill>
                  <a:schemeClr val="tx1"/>
                </a:solidFill>
                <a:latin typeface="メイリオ" panose="020B0604030504040204" pitchFamily="50" charset="-128"/>
                <a:ea typeface="メイリオ" panose="020B0604030504040204" pitchFamily="50" charset="-128"/>
              </a:rPr>
              <a:t>農業等個人事業所に係る証明書」の申請様式、問合せ先等）</a:t>
            </a:r>
            <a:endParaRPr lang="en-US" altLang="ja-JP" sz="1200" dirty="0">
              <a:solidFill>
                <a:schemeClr val="tx1"/>
              </a:solidFill>
              <a:latin typeface="メイリオ" panose="020B0604030504040204" pitchFamily="50" charset="-128"/>
              <a:ea typeface="メイリオ" panose="020B0604030504040204" pitchFamily="50" charset="-128"/>
            </a:endParaRPr>
          </a:p>
          <a:p>
            <a:r>
              <a:rPr lang="en-US" altLang="ja-JP" sz="1200" dirty="0">
                <a:solidFill>
                  <a:schemeClr val="tx1"/>
                </a:solidFill>
                <a:latin typeface="メイリオ" panose="020B0604030504040204" pitchFamily="50" charset="-128"/>
                <a:ea typeface="メイリオ" panose="020B0604030504040204" pitchFamily="50" charset="-128"/>
                <a:hlinkClick r:id="rId4">
                  <a:extLst>
                    <a:ext uri="{A12FA001-AC4F-418D-AE19-62706E023703}">
                      <ahyp:hlinkClr xmlns:ahyp="http://schemas.microsoft.com/office/drawing/2018/hyperlinkcolor" val="tx"/>
                    </a:ext>
                  </a:extLst>
                </a:hlinkClick>
              </a:rPr>
              <a:t>https://www.maff.go.jp/j/keiei/nougyou_jinzaiikusei_kakuho/</a:t>
            </a:r>
          </a:p>
          <a:p>
            <a:r>
              <a:rPr lang="en-US" altLang="ja-JP" sz="1200" dirty="0" err="1">
                <a:solidFill>
                  <a:schemeClr val="tx1"/>
                </a:solidFill>
                <a:latin typeface="メイリオ" panose="020B0604030504040204" pitchFamily="50" charset="-128"/>
                <a:ea typeface="メイリオ" panose="020B0604030504040204" pitchFamily="50" charset="-128"/>
                <a:hlinkClick r:id="rId4">
                  <a:extLst>
                    <a:ext uri="{A12FA001-AC4F-418D-AE19-62706E023703}">
                      <ahyp:hlinkClr xmlns:ahyp="http://schemas.microsoft.com/office/drawing/2018/hyperlinkcolor" val="tx"/>
                    </a:ext>
                  </a:extLst>
                </a:hlinkClick>
              </a:rPr>
              <a:t>singatakoronataiou</a:t>
            </a:r>
            <a:r>
              <a:rPr lang="en-US" altLang="ja-JP" sz="1200" dirty="0">
                <a:solidFill>
                  <a:schemeClr val="tx1"/>
                </a:solidFill>
                <a:latin typeface="メイリオ" panose="020B0604030504040204" pitchFamily="50" charset="-128"/>
                <a:ea typeface="メイリオ" panose="020B0604030504040204" pitchFamily="50" charset="-128"/>
                <a:hlinkClick r:id="rId4">
                  <a:extLst>
                    <a:ext uri="{A12FA001-AC4F-418D-AE19-62706E023703}">
                      <ahyp:hlinkClr xmlns:ahyp="http://schemas.microsoft.com/office/drawing/2018/hyperlinkcolor" val="tx"/>
                    </a:ext>
                  </a:extLst>
                </a:hlinkClick>
              </a:rPr>
              <a:t>/syougakkoukyuukou.html</a:t>
            </a:r>
            <a:endParaRPr lang="en-US" altLang="ja-JP" sz="1200" dirty="0">
              <a:solidFill>
                <a:schemeClr val="tx1"/>
              </a:solidFill>
              <a:latin typeface="メイリオ" panose="020B0604030504040204" pitchFamily="50" charset="-128"/>
              <a:ea typeface="メイリオ" panose="020B0604030504040204" pitchFamily="50" charset="-128"/>
            </a:endParaRPr>
          </a:p>
        </p:txBody>
      </p:sp>
      <p:sp>
        <p:nvSpPr>
          <p:cNvPr id="37" name="テキスト ボックス 36">
            <a:extLst>
              <a:ext uri="{FF2B5EF4-FFF2-40B4-BE49-F238E27FC236}">
                <a16:creationId xmlns:a16="http://schemas.microsoft.com/office/drawing/2014/main" id="{29516AB7-B163-4B1E-B946-47CC60931946}"/>
              </a:ext>
            </a:extLst>
          </p:cNvPr>
          <p:cNvSpPr txBox="1"/>
          <p:nvPr/>
        </p:nvSpPr>
        <p:spPr>
          <a:xfrm>
            <a:off x="-13925" y="8806153"/>
            <a:ext cx="5399016" cy="287391"/>
          </a:xfrm>
          <a:prstGeom prst="rect">
            <a:avLst/>
          </a:prstGeom>
          <a:noFill/>
        </p:spPr>
        <p:txBody>
          <a:bodyPr wrap="square" rtlCol="0">
            <a:spAutoFit/>
          </a:bodyPr>
          <a:lstStyle/>
          <a:p>
            <a:r>
              <a:rPr kumimoji="1" lang="ja-JP" altLang="en-US" sz="1200" dirty="0">
                <a:latin typeface="ＭＳ 明朝" panose="02020609040205080304" pitchFamily="17" charset="-128"/>
                <a:ea typeface="ＭＳ 明朝" panose="02020609040205080304" pitchFamily="17" charset="-128"/>
              </a:rPr>
              <a:t>農林水産省経営局就農・女性課　雇用・労働グループ　</a:t>
            </a:r>
            <a:r>
              <a:rPr lang="en-US" altLang="ja-JP" sz="1200" dirty="0">
                <a:latin typeface="ＭＳ 明朝" panose="02020609040205080304" pitchFamily="17" charset="-128"/>
                <a:ea typeface="ＭＳ 明朝" panose="02020609040205080304" pitchFamily="17" charset="-128"/>
              </a:rPr>
              <a:t>TEL:03-6744-2162</a:t>
            </a:r>
            <a:endParaRPr kumimoji="1" lang="ja-JP" altLang="en-US" sz="1200" dirty="0">
              <a:latin typeface="ＭＳ 明朝" panose="02020609040205080304" pitchFamily="17" charset="-128"/>
              <a:ea typeface="ＭＳ 明朝" panose="02020609040205080304" pitchFamily="17" charset="-128"/>
            </a:endParaRPr>
          </a:p>
        </p:txBody>
      </p:sp>
      <p:sp>
        <p:nvSpPr>
          <p:cNvPr id="38" name="テキスト ボックス 37">
            <a:extLst>
              <a:ext uri="{FF2B5EF4-FFF2-40B4-BE49-F238E27FC236}">
                <a16:creationId xmlns:a16="http://schemas.microsoft.com/office/drawing/2014/main" id="{CD023C18-2EC5-4FB2-B323-ECA7F3E85948}"/>
              </a:ext>
            </a:extLst>
          </p:cNvPr>
          <p:cNvSpPr txBox="1"/>
          <p:nvPr/>
        </p:nvSpPr>
        <p:spPr>
          <a:xfrm>
            <a:off x="4950330" y="7688026"/>
            <a:ext cx="1872208" cy="230832"/>
          </a:xfrm>
          <a:prstGeom prst="rect">
            <a:avLst/>
          </a:prstGeom>
          <a:noFill/>
        </p:spPr>
        <p:txBody>
          <a:bodyPr wrap="square" rtlCol="0">
            <a:spAutoFit/>
          </a:bodyPr>
          <a:lstStyle/>
          <a:p>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（申請様式、問合せ先等）</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1" name="正方形/長方形 30">
            <a:extLst>
              <a:ext uri="{FF2B5EF4-FFF2-40B4-BE49-F238E27FC236}">
                <a16:creationId xmlns:a16="http://schemas.microsoft.com/office/drawing/2014/main" id="{B401B135-B627-4F76-9088-E6A8D4DC7C3E}"/>
              </a:ext>
            </a:extLst>
          </p:cNvPr>
          <p:cNvSpPr/>
          <p:nvPr/>
        </p:nvSpPr>
        <p:spPr>
          <a:xfrm>
            <a:off x="260648" y="5148064"/>
            <a:ext cx="6356960" cy="1050361"/>
          </a:xfrm>
          <a:prstGeom prst="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（助成金の詳細・申請様式等）</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hlinkClick r:id="rId5">
                  <a:extLst>
                    <a:ext uri="{A12FA001-AC4F-418D-AE19-62706E023703}">
                      <ahyp:hlinkClr xmlns:ahyp="http://schemas.microsoft.com/office/drawing/2018/hyperlinkcolor" val="tx"/>
                    </a:ext>
                  </a:extLst>
                </a:hlinkClick>
              </a:rPr>
              <a:t>https://www.mhlw.go.jp/stf/seisakunitsuite/bunya/koyou_roudou/</a:t>
            </a:r>
          </a:p>
          <a:p>
            <a:r>
              <a:rPr lang="en-US" altLang="ja-JP" sz="1100"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hlinkClick r:id="rId5">
                  <a:extLst>
                    <a:ext uri="{A12FA001-AC4F-418D-AE19-62706E023703}">
                      <ahyp:hlinkClr xmlns:ahyp="http://schemas.microsoft.com/office/drawing/2018/hyperlinkcolor" val="tx"/>
                    </a:ext>
                  </a:extLst>
                </a:hlinkClick>
              </a:rPr>
              <a:t>koyou</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hlinkClick r:id="rId5">
                  <a:extLst>
                    <a:ext uri="{A12FA001-AC4F-418D-AE19-62706E023703}">
                      <ahyp:hlinkClr xmlns:ahyp="http://schemas.microsoft.com/office/drawing/2018/hyperlinkcolor" val="tx"/>
                    </a:ext>
                  </a:extLst>
                </a:hlinkClick>
              </a:rPr>
              <a:t>/</a:t>
            </a:r>
            <a:r>
              <a:rPr lang="en-US" altLang="ja-JP" sz="1100"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hlinkClick r:id="rId5">
                  <a:extLst>
                    <a:ext uri="{A12FA001-AC4F-418D-AE19-62706E023703}">
                      <ahyp:hlinkClr xmlns:ahyp="http://schemas.microsoft.com/office/drawing/2018/hyperlinkcolor" val="tx"/>
                    </a:ext>
                  </a:extLst>
                </a:hlinkClick>
              </a:rPr>
              <a:t>kyufukin</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hlinkClick r:id="rId5">
                  <a:extLst>
                    <a:ext uri="{A12FA001-AC4F-418D-AE19-62706E023703}">
                      <ahyp:hlinkClr xmlns:ahyp="http://schemas.microsoft.com/office/drawing/2018/hyperlinkcolor" val="tx"/>
                    </a:ext>
                  </a:extLst>
                </a:hlinkClick>
              </a:rPr>
              <a:t>/pageL07_00002.html</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2" name="テキスト ボックス 31">
            <a:extLst>
              <a:ext uri="{FF2B5EF4-FFF2-40B4-BE49-F238E27FC236}">
                <a16:creationId xmlns:a16="http://schemas.microsoft.com/office/drawing/2014/main" id="{AD05E9DC-FAFA-4B32-A300-3EA193D4A5E9}"/>
              </a:ext>
            </a:extLst>
          </p:cNvPr>
          <p:cNvSpPr txBox="1"/>
          <p:nvPr/>
        </p:nvSpPr>
        <p:spPr>
          <a:xfrm>
            <a:off x="4868949" y="5194439"/>
            <a:ext cx="1897326" cy="230832"/>
          </a:xfrm>
          <a:prstGeom prst="rect">
            <a:avLst/>
          </a:prstGeom>
          <a:noFill/>
        </p:spPr>
        <p:txBody>
          <a:bodyPr wrap="square" rtlCol="0">
            <a:spAutoFit/>
          </a:bodyPr>
          <a:lstStyle/>
          <a:p>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（助成金の詳細・申請様式等）</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33" name="図 32" descr="ホワイト が含まれている画像&#10;&#10;自動的に生成された説明">
            <a:extLst>
              <a:ext uri="{FF2B5EF4-FFF2-40B4-BE49-F238E27FC236}">
                <a16:creationId xmlns:a16="http://schemas.microsoft.com/office/drawing/2014/main" id="{A433319A-6648-4680-A6EA-BEBE787D486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476242" y="5400340"/>
            <a:ext cx="772030" cy="772030"/>
          </a:xfrm>
          <a:prstGeom prst="rect">
            <a:avLst/>
          </a:prstGeom>
        </p:spPr>
      </p:pic>
      <p:pic>
        <p:nvPicPr>
          <p:cNvPr id="4" name="図 3" descr="写真, ブラック, ホワイト が含まれている画像&#10;&#10;自動的に生成された説明">
            <a:extLst>
              <a:ext uri="{FF2B5EF4-FFF2-40B4-BE49-F238E27FC236}">
                <a16:creationId xmlns:a16="http://schemas.microsoft.com/office/drawing/2014/main" id="{C5F423C2-9E28-47EA-93A8-3CAEC9E6088F}"/>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403601" y="7885184"/>
            <a:ext cx="757598" cy="75759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CDC62B51-ABB5-47E1-83DE-B944E1C7B341}"/>
              </a:ext>
            </a:extLst>
          </p:cNvPr>
          <p:cNvSpPr/>
          <p:nvPr/>
        </p:nvSpPr>
        <p:spPr>
          <a:xfrm>
            <a:off x="881167" y="1994099"/>
            <a:ext cx="1080120"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9" name="正方形/長方形 8">
            <a:extLst>
              <a:ext uri="{FF2B5EF4-FFF2-40B4-BE49-F238E27FC236}">
                <a16:creationId xmlns:a16="http://schemas.microsoft.com/office/drawing/2014/main" id="{C8E99E5D-B83D-4677-B71F-54AF06195BB0}"/>
              </a:ext>
            </a:extLst>
          </p:cNvPr>
          <p:cNvSpPr/>
          <p:nvPr/>
        </p:nvSpPr>
        <p:spPr>
          <a:xfrm>
            <a:off x="194542" y="573941"/>
            <a:ext cx="6449436" cy="8352277"/>
          </a:xfrm>
          <a:prstGeom prst="rect">
            <a:avLst/>
          </a:prstGeom>
          <a:solidFill>
            <a:schemeClr val="accent5">
              <a:lumMod val="20000"/>
              <a:lumOff val="8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200" dirty="0">
              <a:solidFill>
                <a:schemeClr val="accent6">
                  <a:lumMod val="50000"/>
                </a:schemeClr>
              </a:solidFill>
              <a:latin typeface="メイリオ" panose="020B0604030504040204" pitchFamily="50" charset="-128"/>
              <a:ea typeface="メイリオ" panose="020B0604030504040204" pitchFamily="50" charset="-128"/>
            </a:endParaRPr>
          </a:p>
          <a:p>
            <a:endParaRPr kumimoji="1" lang="en-US" altLang="ja-JP" sz="1200" dirty="0">
              <a:solidFill>
                <a:schemeClr val="accent6">
                  <a:lumMod val="50000"/>
                </a:schemeClr>
              </a:solidFill>
              <a:latin typeface="メイリオ" panose="020B0604030504040204" pitchFamily="50" charset="-128"/>
              <a:ea typeface="メイリオ" panose="020B0604030504040204" pitchFamily="50" charset="-128"/>
            </a:endParaRPr>
          </a:p>
          <a:p>
            <a:endParaRPr kumimoji="1" lang="en-US" altLang="ja-JP" sz="1200" dirty="0">
              <a:solidFill>
                <a:schemeClr val="accent6">
                  <a:lumMod val="50000"/>
                </a:schemeClr>
              </a:solidFill>
              <a:latin typeface="メイリオ" panose="020B0604030504040204" pitchFamily="50" charset="-128"/>
              <a:ea typeface="メイリオ" panose="020B0604030504040204" pitchFamily="50" charset="-128"/>
            </a:endParaRPr>
          </a:p>
          <a:p>
            <a:endParaRPr kumimoji="1" lang="ja-JP" altLang="en-US" sz="1200" dirty="0">
              <a:solidFill>
                <a:schemeClr val="accent6">
                  <a:lumMod val="50000"/>
                </a:schemeClr>
              </a:solidFill>
            </a:endParaRPr>
          </a:p>
        </p:txBody>
      </p:sp>
      <p:sp>
        <p:nvSpPr>
          <p:cNvPr id="27" name="テキスト ボックス 26">
            <a:extLst>
              <a:ext uri="{FF2B5EF4-FFF2-40B4-BE49-F238E27FC236}">
                <a16:creationId xmlns:a16="http://schemas.microsoft.com/office/drawing/2014/main" id="{6A481031-23F8-4D8F-8E56-97A544C2CF2B}"/>
              </a:ext>
            </a:extLst>
          </p:cNvPr>
          <p:cNvSpPr txBox="1"/>
          <p:nvPr/>
        </p:nvSpPr>
        <p:spPr>
          <a:xfrm>
            <a:off x="-3" y="251520"/>
            <a:ext cx="6858003" cy="338554"/>
          </a:xfrm>
          <a:prstGeom prst="rect">
            <a:avLst/>
          </a:prstGeom>
          <a:noFill/>
        </p:spPr>
        <p:txBody>
          <a:bodyPr wrap="square" rtlCol="0">
            <a:spAutoFit/>
          </a:bodyPr>
          <a:lstStyle/>
          <a:p>
            <a:pPr algn="ct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助成対象者</a:t>
            </a:r>
            <a:r>
              <a:rPr lang="en-US" altLang="ja-JP" sz="1600" b="1" dirty="0">
                <a:latin typeface="メイリオ" panose="020B0604030504040204" pitchFamily="50" charset="-128"/>
                <a:ea typeface="メイリオ" panose="020B0604030504040204" pitchFamily="50" charset="-128"/>
                <a:cs typeface="メイリオ" panose="020B0604030504040204" pitchFamily="50" charset="-128"/>
              </a:rPr>
              <a:t>B</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に該当する農業経営体の申請様式及び手続きフロー</a:t>
            </a:r>
            <a:endParaRPr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0" name="正方形/長方形 29">
            <a:extLst>
              <a:ext uri="{FF2B5EF4-FFF2-40B4-BE49-F238E27FC236}">
                <a16:creationId xmlns:a16="http://schemas.microsoft.com/office/drawing/2014/main" id="{6BE91BBB-9708-4FB1-B75C-A0465B3D280E}"/>
              </a:ext>
            </a:extLst>
          </p:cNvPr>
          <p:cNvSpPr/>
          <p:nvPr/>
        </p:nvSpPr>
        <p:spPr>
          <a:xfrm>
            <a:off x="84528" y="138096"/>
            <a:ext cx="6659441" cy="8898399"/>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正方形/長方形 31">
            <a:extLst>
              <a:ext uri="{FF2B5EF4-FFF2-40B4-BE49-F238E27FC236}">
                <a16:creationId xmlns:a16="http://schemas.microsoft.com/office/drawing/2014/main" id="{A5A4CDFB-AF05-46EE-9F24-26BDE168EE8B}"/>
              </a:ext>
            </a:extLst>
          </p:cNvPr>
          <p:cNvSpPr/>
          <p:nvPr/>
        </p:nvSpPr>
        <p:spPr>
          <a:xfrm>
            <a:off x="-2894587" y="917015"/>
            <a:ext cx="2790205" cy="3540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200" dirty="0">
              <a:solidFill>
                <a:schemeClr val="tx1"/>
              </a:solidFill>
              <a:latin typeface="メイリオ" panose="020B0604030504040204" pitchFamily="50" charset="-128"/>
              <a:ea typeface="メイリオ" panose="020B0604030504040204" pitchFamily="50" charset="-128"/>
            </a:endParaRPr>
          </a:p>
        </p:txBody>
      </p:sp>
      <p:sp>
        <p:nvSpPr>
          <p:cNvPr id="36" name="正方形/長方形 35">
            <a:extLst>
              <a:ext uri="{FF2B5EF4-FFF2-40B4-BE49-F238E27FC236}">
                <a16:creationId xmlns:a16="http://schemas.microsoft.com/office/drawing/2014/main" id="{6E8E8BC8-ACC8-44AD-8E49-08C840A955FC}"/>
              </a:ext>
            </a:extLst>
          </p:cNvPr>
          <p:cNvSpPr/>
          <p:nvPr/>
        </p:nvSpPr>
        <p:spPr>
          <a:xfrm>
            <a:off x="214022" y="683568"/>
            <a:ext cx="6372330" cy="59946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dirty="0">
                <a:solidFill>
                  <a:schemeClr val="tx1"/>
                </a:solidFill>
                <a:latin typeface="メイリオ" panose="020B0604030504040204" pitchFamily="50" charset="-128"/>
                <a:ea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rPr>
              <a:t>必要な申請書類</a:t>
            </a:r>
            <a:r>
              <a:rPr lang="en-US" altLang="ja-JP" sz="1400" dirty="0">
                <a:solidFill>
                  <a:schemeClr val="tx1"/>
                </a:solidFill>
                <a:latin typeface="メイリオ" panose="020B0604030504040204" pitchFamily="50" charset="-128"/>
                <a:ea typeface="メイリオ" panose="020B0604030504040204" pitchFamily="50" charset="-128"/>
              </a:rPr>
              <a:t>】</a:t>
            </a:r>
          </a:p>
          <a:p>
            <a:r>
              <a:rPr lang="ja-JP" altLang="en-US" sz="1100" dirty="0">
                <a:solidFill>
                  <a:schemeClr val="accent6">
                    <a:lumMod val="50000"/>
                  </a:schemeClr>
                </a:solidFill>
                <a:latin typeface="メイリオ" panose="020B0604030504040204" pitchFamily="50" charset="-128"/>
                <a:ea typeface="メイリオ" panose="020B0604030504040204" pitchFamily="50" charset="-128"/>
              </a:rPr>
              <a:t>（農林水産省で定めた様式）</a:t>
            </a:r>
            <a:endParaRPr lang="en-US" altLang="ja-JP" sz="1100" dirty="0">
              <a:solidFill>
                <a:schemeClr val="accent6">
                  <a:lumMod val="50000"/>
                </a:schemeClr>
              </a:solidFill>
              <a:latin typeface="メイリオ" panose="020B0604030504040204" pitchFamily="50" charset="-128"/>
              <a:ea typeface="メイリオ" panose="020B0604030504040204" pitchFamily="50" charset="-128"/>
            </a:endParaRPr>
          </a:p>
          <a:p>
            <a:r>
              <a:rPr lang="ja-JP" altLang="en-US" sz="1100" dirty="0">
                <a:solidFill>
                  <a:schemeClr val="accent6">
                    <a:lumMod val="50000"/>
                  </a:schemeClr>
                </a:solidFill>
                <a:latin typeface="メイリオ" panose="020B0604030504040204" pitchFamily="50" charset="-128"/>
                <a:ea typeface="メイリオ" panose="020B0604030504040204" pitchFamily="50" charset="-128"/>
              </a:rPr>
              <a:t>　①農業等個人事業所に係る証明申請書（様式第１号）</a:t>
            </a:r>
            <a:endParaRPr lang="en-US" altLang="ja-JP" sz="1100" dirty="0">
              <a:solidFill>
                <a:schemeClr val="accent6">
                  <a:lumMod val="50000"/>
                </a:schemeClr>
              </a:solidFill>
              <a:latin typeface="メイリオ" panose="020B0604030504040204" pitchFamily="50" charset="-128"/>
              <a:ea typeface="メイリオ" panose="020B0604030504040204" pitchFamily="50" charset="-128"/>
            </a:endParaRPr>
          </a:p>
          <a:p>
            <a:r>
              <a:rPr lang="ja-JP" altLang="en-US" sz="1100" dirty="0">
                <a:solidFill>
                  <a:schemeClr val="accent6">
                    <a:lumMod val="50000"/>
                  </a:schemeClr>
                </a:solidFill>
                <a:latin typeface="メイリオ" panose="020B0604030504040204" pitchFamily="50" charset="-128"/>
                <a:ea typeface="メイリオ" panose="020B0604030504040204" pitchFamily="50" charset="-128"/>
              </a:rPr>
              <a:t>　②事前要件確認書（様式第５号）</a:t>
            </a:r>
            <a:endParaRPr lang="en-US" altLang="ja-JP" sz="1100" dirty="0">
              <a:solidFill>
                <a:schemeClr val="accent6">
                  <a:lumMod val="50000"/>
                </a:schemeClr>
              </a:solidFill>
              <a:latin typeface="メイリオ" panose="020B0604030504040204" pitchFamily="50" charset="-128"/>
              <a:ea typeface="メイリオ" panose="020B0604030504040204" pitchFamily="50" charset="-128"/>
            </a:endParaRPr>
          </a:p>
          <a:p>
            <a:r>
              <a:rPr lang="ja-JP" altLang="en-US" sz="1100" dirty="0">
                <a:solidFill>
                  <a:schemeClr val="accent6">
                    <a:lumMod val="50000"/>
                  </a:schemeClr>
                </a:solidFill>
                <a:latin typeface="メイリオ" panose="020B0604030504040204" pitchFamily="50" charset="-128"/>
                <a:ea typeface="メイリオ" panose="020B0604030504040204" pitchFamily="50" charset="-128"/>
              </a:rPr>
              <a:t>　③添付書類一式</a:t>
            </a:r>
            <a:endParaRPr lang="en-US" altLang="ja-JP" sz="1100" dirty="0">
              <a:solidFill>
                <a:schemeClr val="accent6">
                  <a:lumMod val="50000"/>
                </a:schemeClr>
              </a:solidFill>
              <a:latin typeface="メイリオ" panose="020B0604030504040204" pitchFamily="50" charset="-128"/>
              <a:ea typeface="メイリオ" panose="020B0604030504040204" pitchFamily="50" charset="-128"/>
            </a:endParaRPr>
          </a:p>
          <a:p>
            <a:pPr indent="177800"/>
            <a:r>
              <a:rPr lang="en-US" altLang="ja-JP" sz="1100" dirty="0">
                <a:solidFill>
                  <a:schemeClr val="accent6">
                    <a:lumMod val="50000"/>
                  </a:schemeClr>
                </a:solidFill>
                <a:latin typeface="メイリオ" panose="020B0604030504040204" pitchFamily="50" charset="-128"/>
                <a:ea typeface="メイリオ" panose="020B0604030504040204" pitchFamily="50" charset="-128"/>
              </a:rPr>
              <a:t>【</a:t>
            </a:r>
            <a:r>
              <a:rPr lang="ja-JP" altLang="en-US" sz="1100" dirty="0">
                <a:solidFill>
                  <a:schemeClr val="accent6">
                    <a:lumMod val="50000"/>
                  </a:schemeClr>
                </a:solidFill>
                <a:latin typeface="メイリオ" panose="020B0604030504040204" pitchFamily="50" charset="-128"/>
                <a:ea typeface="メイリオ" panose="020B0604030504040204" pitchFamily="50" charset="-128"/>
              </a:rPr>
              <a:t>耕種の場合</a:t>
            </a:r>
            <a:r>
              <a:rPr lang="en-US" altLang="ja-JP" sz="1100" dirty="0">
                <a:solidFill>
                  <a:schemeClr val="accent6">
                    <a:lumMod val="50000"/>
                  </a:schemeClr>
                </a:solidFill>
                <a:latin typeface="メイリオ" panose="020B0604030504040204" pitchFamily="50" charset="-128"/>
                <a:ea typeface="メイリオ" panose="020B0604030504040204" pitchFamily="50" charset="-128"/>
              </a:rPr>
              <a:t>】</a:t>
            </a:r>
            <a:r>
              <a:rPr lang="ja-JP" altLang="en-US" sz="1100" dirty="0">
                <a:solidFill>
                  <a:schemeClr val="accent6">
                    <a:lumMod val="50000"/>
                  </a:schemeClr>
                </a:solidFill>
                <a:latin typeface="メイリオ" panose="020B0604030504040204" pitchFamily="50" charset="-128"/>
                <a:ea typeface="メイリオ" panose="020B0604030504040204" pitchFamily="50" charset="-128"/>
              </a:rPr>
              <a:t>原則、耕作証明書</a:t>
            </a:r>
            <a:endParaRPr lang="ja-JP" altLang="en-US" sz="800" dirty="0">
              <a:solidFill>
                <a:schemeClr val="accent6">
                  <a:lumMod val="50000"/>
                </a:schemeClr>
              </a:solidFill>
              <a:latin typeface="メイリオ" panose="020B0604030504040204" pitchFamily="50" charset="-128"/>
              <a:ea typeface="メイリオ" panose="020B0604030504040204" pitchFamily="50" charset="-128"/>
            </a:endParaRPr>
          </a:p>
          <a:p>
            <a:pPr indent="177800"/>
            <a:r>
              <a:rPr lang="en-US" altLang="ja-JP" sz="1100" dirty="0">
                <a:solidFill>
                  <a:schemeClr val="accent6">
                    <a:lumMod val="50000"/>
                  </a:schemeClr>
                </a:solidFill>
                <a:latin typeface="メイリオ" panose="020B0604030504040204" pitchFamily="50" charset="-128"/>
                <a:ea typeface="メイリオ" panose="020B0604030504040204" pitchFamily="50" charset="-128"/>
              </a:rPr>
              <a:t>【</a:t>
            </a:r>
            <a:r>
              <a:rPr lang="ja-JP" altLang="en-US" sz="1100" dirty="0">
                <a:solidFill>
                  <a:schemeClr val="accent6">
                    <a:lumMod val="50000"/>
                  </a:schemeClr>
                </a:solidFill>
                <a:latin typeface="メイリオ" panose="020B0604030504040204" pitchFamily="50" charset="-128"/>
                <a:ea typeface="メイリオ" panose="020B0604030504040204" pitchFamily="50" charset="-128"/>
              </a:rPr>
              <a:t>畜種の場合</a:t>
            </a:r>
            <a:r>
              <a:rPr lang="en-US" altLang="ja-JP" sz="1100" dirty="0">
                <a:solidFill>
                  <a:schemeClr val="accent6">
                    <a:lumMod val="50000"/>
                  </a:schemeClr>
                </a:solidFill>
                <a:latin typeface="メイリオ" panose="020B0604030504040204" pitchFamily="50" charset="-128"/>
                <a:ea typeface="メイリオ" panose="020B0604030504040204" pitchFamily="50" charset="-128"/>
              </a:rPr>
              <a:t>】</a:t>
            </a:r>
            <a:r>
              <a:rPr lang="ja-JP" altLang="en-US" sz="1100" dirty="0">
                <a:solidFill>
                  <a:schemeClr val="accent6">
                    <a:lumMod val="50000"/>
                  </a:schemeClr>
                </a:solidFill>
                <a:latin typeface="メイリオ" panose="020B0604030504040204" pitchFamily="50" charset="-128"/>
                <a:ea typeface="メイリオ" panose="020B0604030504040204" pitchFamily="50" charset="-128"/>
              </a:rPr>
              <a:t>原則、当該年の定期報告書の写し並びに直近１ヶ月の出荷伝票の写し</a:t>
            </a:r>
            <a:endParaRPr lang="en-US" altLang="ja-JP" sz="1100" dirty="0">
              <a:solidFill>
                <a:schemeClr val="accent6">
                  <a:lumMod val="50000"/>
                </a:schemeClr>
              </a:solidFill>
              <a:latin typeface="メイリオ" panose="020B0604030504040204" pitchFamily="50" charset="-128"/>
              <a:ea typeface="メイリオ" panose="020B0604030504040204" pitchFamily="50" charset="-128"/>
            </a:endParaRPr>
          </a:p>
          <a:p>
            <a:pPr indent="266700"/>
            <a:r>
              <a:rPr lang="en-US" altLang="ja-JP" sz="900" dirty="0">
                <a:solidFill>
                  <a:schemeClr val="accent6">
                    <a:lumMod val="50000"/>
                  </a:schemeClr>
                </a:solidFill>
                <a:latin typeface="メイリオ" panose="020B0604030504040204" pitchFamily="50" charset="-128"/>
                <a:ea typeface="メイリオ" panose="020B0604030504040204" pitchFamily="50" charset="-128"/>
              </a:rPr>
              <a:t>※</a:t>
            </a:r>
            <a:r>
              <a:rPr lang="ja-JP" altLang="en-US" sz="900" dirty="0">
                <a:solidFill>
                  <a:schemeClr val="accent6">
                    <a:lumMod val="50000"/>
                  </a:schemeClr>
                </a:solidFill>
                <a:latin typeface="メイリオ" panose="020B0604030504040204" pitchFamily="50" charset="-128"/>
                <a:ea typeface="メイリオ" panose="020B0604030504040204" pitchFamily="50" charset="-128"/>
              </a:rPr>
              <a:t>やむを得ない理由により、上記以外の添付書類の提出を検討している場合は地方農政局・都道府県地域拠点等に　　　</a:t>
            </a:r>
            <a:endParaRPr lang="en-US" altLang="ja-JP" sz="900" dirty="0">
              <a:solidFill>
                <a:schemeClr val="accent6">
                  <a:lumMod val="50000"/>
                </a:schemeClr>
              </a:solidFill>
              <a:latin typeface="メイリオ" panose="020B0604030504040204" pitchFamily="50" charset="-128"/>
              <a:ea typeface="メイリオ" panose="020B0604030504040204" pitchFamily="50" charset="-128"/>
            </a:endParaRPr>
          </a:p>
          <a:p>
            <a:pPr indent="266700"/>
            <a:r>
              <a:rPr lang="ja-JP" altLang="en-US" sz="900" dirty="0">
                <a:solidFill>
                  <a:schemeClr val="accent6">
                    <a:lumMod val="50000"/>
                  </a:schemeClr>
                </a:solidFill>
                <a:latin typeface="メイリオ" panose="020B0604030504040204" pitchFamily="50" charset="-128"/>
                <a:ea typeface="メイリオ" panose="020B0604030504040204" pitchFamily="50" charset="-128"/>
              </a:rPr>
              <a:t>　お問い合わせください。</a:t>
            </a:r>
            <a:endParaRPr lang="en-US" altLang="ja-JP" sz="900" dirty="0">
              <a:solidFill>
                <a:schemeClr val="accent6">
                  <a:lumMod val="50000"/>
                </a:schemeClr>
              </a:solidFill>
              <a:latin typeface="メイリオ" panose="020B0604030504040204" pitchFamily="50" charset="-128"/>
              <a:ea typeface="メイリオ" panose="020B0604030504040204" pitchFamily="50" charset="-128"/>
            </a:endParaRPr>
          </a:p>
          <a:p>
            <a:pPr indent="266700"/>
            <a:endParaRPr lang="en-US" altLang="ja-JP" sz="900" dirty="0">
              <a:solidFill>
                <a:schemeClr val="accent6">
                  <a:lumMod val="50000"/>
                </a:schemeClr>
              </a:solidFill>
              <a:latin typeface="メイリオ" panose="020B0604030504040204" pitchFamily="50" charset="-128"/>
              <a:ea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rPr>
              <a:t>（厚生労働省で定めた様式）</a:t>
            </a:r>
            <a:endParaRPr lang="en-US" altLang="ja-JP" sz="1100" dirty="0">
              <a:solidFill>
                <a:schemeClr val="tx1"/>
              </a:solidFill>
              <a:latin typeface="メイリオ" panose="020B0604030504040204" pitchFamily="50" charset="-128"/>
              <a:ea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rPr>
              <a:t>　④申請様式</a:t>
            </a:r>
            <a:endParaRPr lang="en-US" altLang="ja-JP" sz="1100" dirty="0">
              <a:solidFill>
                <a:schemeClr val="tx1"/>
              </a:solidFill>
              <a:latin typeface="メイリオ" panose="020B0604030504040204" pitchFamily="50" charset="-128"/>
              <a:ea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rPr>
              <a:t>　　・新型コロナウイルス感染症による小学校休業等対応助成金支給申請書（様式第１号）</a:t>
            </a:r>
            <a:endParaRPr lang="en-US" altLang="ja-JP" sz="1100" dirty="0">
              <a:solidFill>
                <a:schemeClr val="tx1"/>
              </a:solidFill>
              <a:latin typeface="メイリオ" panose="020B0604030504040204" pitchFamily="50" charset="-128"/>
              <a:ea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rPr>
              <a:t>　　・有給休暇取得確認書（様式第２号）</a:t>
            </a:r>
            <a:endParaRPr lang="en-US" altLang="ja-JP" sz="1100" dirty="0">
              <a:solidFill>
                <a:schemeClr val="tx1"/>
              </a:solidFill>
              <a:latin typeface="メイリオ" panose="020B0604030504040204" pitchFamily="50" charset="-128"/>
              <a:ea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rPr>
              <a:t>　　・支給要件確認申立書（様式第３号）</a:t>
            </a:r>
            <a:endParaRPr lang="en-US" altLang="ja-JP" sz="1100" dirty="0">
              <a:solidFill>
                <a:schemeClr val="tx1"/>
              </a:solidFill>
              <a:latin typeface="メイリオ" panose="020B0604030504040204" pitchFamily="50" charset="-128"/>
              <a:ea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rPr>
              <a:t>　⑤添付書類一式</a:t>
            </a:r>
            <a:endParaRPr lang="en-US" altLang="ja-JP" sz="1100" dirty="0">
              <a:solidFill>
                <a:schemeClr val="tx1"/>
              </a:solidFill>
              <a:latin typeface="メイリオ" panose="020B0604030504040204" pitchFamily="50" charset="-128"/>
              <a:ea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rPr>
              <a:t>　　・対象労働者が雇用されていることを確認できる書類</a:t>
            </a:r>
            <a:endParaRPr lang="en-US" altLang="ja-JP" sz="1100" dirty="0">
              <a:solidFill>
                <a:schemeClr val="tx1"/>
              </a:solidFill>
              <a:latin typeface="メイリオ" panose="020B0604030504040204" pitchFamily="50" charset="-128"/>
              <a:ea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rPr>
              <a:t>　　　（例：労働者名簿、雇用契約書、労働条件通知書等）</a:t>
            </a:r>
            <a:endParaRPr lang="en-US" altLang="ja-JP" sz="1100" dirty="0">
              <a:solidFill>
                <a:schemeClr val="tx1"/>
              </a:solidFill>
              <a:latin typeface="メイリオ" panose="020B0604030504040204" pitchFamily="50" charset="-128"/>
              <a:ea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rPr>
              <a:t>　　・対象労働者が有給休暇を取得したことが確認できる書類</a:t>
            </a:r>
            <a:endParaRPr lang="en-US" altLang="ja-JP" sz="1100" dirty="0">
              <a:solidFill>
                <a:schemeClr val="tx1"/>
              </a:solidFill>
              <a:latin typeface="メイリオ" panose="020B0604030504040204" pitchFamily="50" charset="-128"/>
              <a:ea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rPr>
              <a:t>　　　（例：休暇申出書、休暇簿、出勤簿、タイムカード等）</a:t>
            </a:r>
            <a:endParaRPr lang="en-US" altLang="ja-JP" sz="1100" dirty="0">
              <a:solidFill>
                <a:schemeClr val="tx1"/>
              </a:solidFill>
              <a:latin typeface="メイリオ" panose="020B0604030504040204" pitchFamily="50" charset="-128"/>
              <a:ea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rPr>
              <a:t>　　・対象労働者の有給休暇について、年次有給休暇の場合と同等の賃金が支払われたことが確認</a:t>
            </a:r>
            <a:endParaRPr lang="en-US" altLang="ja-JP" sz="1100" dirty="0">
              <a:solidFill>
                <a:schemeClr val="tx1"/>
              </a:solidFill>
              <a:latin typeface="メイリオ" panose="020B0604030504040204" pitchFamily="50" charset="-128"/>
              <a:ea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rPr>
              <a:t>　　　できる書類</a:t>
            </a:r>
            <a:endParaRPr lang="en-US" altLang="ja-JP" sz="1100" dirty="0">
              <a:solidFill>
                <a:schemeClr val="tx1"/>
              </a:solidFill>
              <a:latin typeface="メイリオ" panose="020B0604030504040204" pitchFamily="50" charset="-128"/>
              <a:ea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rPr>
              <a:t>　　　（例：賃金台帳等）</a:t>
            </a:r>
            <a:endParaRPr lang="en-US" altLang="ja-JP" sz="1100" dirty="0">
              <a:solidFill>
                <a:schemeClr val="tx1"/>
              </a:solidFill>
              <a:latin typeface="メイリオ" panose="020B0604030504040204" pitchFamily="50" charset="-128"/>
              <a:ea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rPr>
              <a:t>　　・対象労働者の通常の賃金が確認できる書類</a:t>
            </a:r>
            <a:endParaRPr lang="en-US" altLang="ja-JP" sz="1100" dirty="0">
              <a:solidFill>
                <a:schemeClr val="tx1"/>
              </a:solidFill>
              <a:latin typeface="メイリオ" panose="020B0604030504040204" pitchFamily="50" charset="-128"/>
              <a:ea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rPr>
              <a:t>　　　（例：賃金台帳、労働条件通知書等）</a:t>
            </a:r>
            <a:endParaRPr lang="en-US" altLang="ja-JP" sz="1100" dirty="0">
              <a:solidFill>
                <a:schemeClr val="tx1"/>
              </a:solidFill>
              <a:latin typeface="メイリオ" panose="020B0604030504040204" pitchFamily="50" charset="-128"/>
              <a:ea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rPr>
              <a:t>　　・対象労働者の所定労働日や所定労働時間が確認できる書類</a:t>
            </a:r>
            <a:endParaRPr lang="en-US" altLang="ja-JP" sz="1100" dirty="0">
              <a:solidFill>
                <a:schemeClr val="tx1"/>
              </a:solidFill>
              <a:latin typeface="メイリオ" panose="020B0604030504040204" pitchFamily="50" charset="-128"/>
              <a:ea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rPr>
              <a:t>　　　（例：労働条件通知書、就業規則、勤務カレンダー等）</a:t>
            </a:r>
            <a:endParaRPr lang="en-US" altLang="ja-JP" sz="1100" dirty="0">
              <a:solidFill>
                <a:schemeClr val="tx1"/>
              </a:solidFill>
              <a:latin typeface="メイリオ" panose="020B0604030504040204" pitchFamily="50" charset="-128"/>
              <a:ea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rPr>
              <a:t>　　・小学校等が臨時休業等をしたことについて確認できる書類</a:t>
            </a:r>
            <a:endParaRPr lang="en-US" altLang="ja-JP" sz="1100" dirty="0">
              <a:solidFill>
                <a:schemeClr val="tx1"/>
              </a:solidFill>
              <a:latin typeface="メイリオ" panose="020B0604030504040204" pitchFamily="50" charset="-128"/>
              <a:ea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rPr>
              <a:t>　　　（例：小学校等からの臨時休業等に係るお知らせ、当該書類が無い場合は小学校等の休業期</a:t>
            </a:r>
            <a:endParaRPr lang="en-US" altLang="ja-JP" sz="1100" dirty="0">
              <a:solidFill>
                <a:schemeClr val="tx1"/>
              </a:solidFill>
              <a:latin typeface="メイリオ" panose="020B0604030504040204" pitchFamily="50" charset="-128"/>
              <a:ea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rPr>
              <a:t>　　　　間を記入した有給休暇取得確認書）</a:t>
            </a:r>
            <a:endParaRPr lang="en-US" altLang="ja-JP" sz="1100" dirty="0">
              <a:solidFill>
                <a:schemeClr val="tx1"/>
              </a:solidFill>
              <a:latin typeface="メイリオ" panose="020B0604030504040204" pitchFamily="50" charset="-128"/>
              <a:ea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rPr>
              <a:t>　　・対象雇用主に雇用されており、申請日時点において、１日以上勤務していることが確認でき</a:t>
            </a:r>
            <a:endParaRPr lang="en-US" altLang="ja-JP" sz="1100" dirty="0">
              <a:solidFill>
                <a:schemeClr val="tx1"/>
              </a:solidFill>
              <a:latin typeface="メイリオ" panose="020B0604030504040204" pitchFamily="50" charset="-128"/>
              <a:ea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rPr>
              <a:t>　　　る書類</a:t>
            </a:r>
            <a:endParaRPr lang="en-US" altLang="ja-JP" sz="1100" dirty="0">
              <a:solidFill>
                <a:schemeClr val="tx1"/>
              </a:solidFill>
              <a:latin typeface="メイリオ" panose="020B0604030504040204" pitchFamily="50" charset="-128"/>
              <a:ea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rPr>
              <a:t>　　　（例：労働要件通知書に加え、出勤簿、タイムカード等）</a:t>
            </a:r>
            <a:endParaRPr lang="en-US" altLang="ja-JP" sz="1100" dirty="0">
              <a:solidFill>
                <a:schemeClr val="tx1"/>
              </a:solidFill>
              <a:latin typeface="メイリオ" panose="020B0604030504040204" pitchFamily="50" charset="-128"/>
              <a:ea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rPr>
              <a:t>　　・助成金申請事業主の振込口座が確認できる書類</a:t>
            </a:r>
            <a:endParaRPr lang="en-US" altLang="ja-JP" sz="1100" dirty="0">
              <a:solidFill>
                <a:schemeClr val="tx1"/>
              </a:solidFill>
              <a:latin typeface="メイリオ" panose="020B0604030504040204" pitchFamily="50" charset="-128"/>
              <a:ea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rPr>
              <a:t>　　　（例：通帳、キャッシュカード（申請者氏名、銀行名（支店名）、口座番号が分かるもの　　　</a:t>
            </a:r>
            <a:endParaRPr lang="en-US" altLang="ja-JP" sz="1100" dirty="0">
              <a:solidFill>
                <a:schemeClr val="tx1"/>
              </a:solidFill>
              <a:latin typeface="メイリオ" panose="020B0604030504040204" pitchFamily="50" charset="-128"/>
              <a:ea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rPr>
              <a:t>　　　　に限る））</a:t>
            </a:r>
            <a:endParaRPr lang="en-US" altLang="ja-JP" sz="1050" dirty="0">
              <a:solidFill>
                <a:schemeClr val="tx1"/>
              </a:solidFill>
              <a:latin typeface="メイリオ" panose="020B0604030504040204" pitchFamily="50" charset="-128"/>
              <a:ea typeface="メイリオ" panose="020B0604030504040204" pitchFamily="50" charset="-128"/>
            </a:endParaRPr>
          </a:p>
        </p:txBody>
      </p:sp>
      <p:grpSp>
        <p:nvGrpSpPr>
          <p:cNvPr id="6" name="グループ化 5">
            <a:extLst>
              <a:ext uri="{FF2B5EF4-FFF2-40B4-BE49-F238E27FC236}">
                <a16:creationId xmlns:a16="http://schemas.microsoft.com/office/drawing/2014/main" id="{3A587F2E-5582-4787-B7A9-63A30DDA3447}"/>
              </a:ext>
            </a:extLst>
          </p:cNvPr>
          <p:cNvGrpSpPr/>
          <p:nvPr/>
        </p:nvGrpSpPr>
        <p:grpSpPr>
          <a:xfrm>
            <a:off x="126513" y="6833885"/>
            <a:ext cx="6386249" cy="1936680"/>
            <a:chOff x="114031" y="6876256"/>
            <a:chExt cx="6409593" cy="2026038"/>
          </a:xfrm>
        </p:grpSpPr>
        <p:sp>
          <p:nvSpPr>
            <p:cNvPr id="13" name="正方形/長方形 12">
              <a:extLst>
                <a:ext uri="{FF2B5EF4-FFF2-40B4-BE49-F238E27FC236}">
                  <a16:creationId xmlns:a16="http://schemas.microsoft.com/office/drawing/2014/main" id="{6E508D2F-6A4D-48E3-A63A-EFBC42425CF3}"/>
                </a:ext>
              </a:extLst>
            </p:cNvPr>
            <p:cNvSpPr/>
            <p:nvPr/>
          </p:nvSpPr>
          <p:spPr>
            <a:xfrm>
              <a:off x="320146" y="7277607"/>
              <a:ext cx="1008112" cy="68506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メイリオ" panose="020B0604030504040204" pitchFamily="50" charset="-128"/>
                  <a:ea typeface="メイリオ" panose="020B0604030504040204" pitchFamily="50" charset="-128"/>
                </a:rPr>
                <a:t>農業経営体</a:t>
              </a:r>
            </a:p>
          </p:txBody>
        </p:sp>
        <p:sp>
          <p:nvSpPr>
            <p:cNvPr id="16" name="正方形/長方形 15">
              <a:extLst>
                <a:ext uri="{FF2B5EF4-FFF2-40B4-BE49-F238E27FC236}">
                  <a16:creationId xmlns:a16="http://schemas.microsoft.com/office/drawing/2014/main" id="{7B21D70F-2783-4EBC-AF55-13D4FDC1436F}"/>
                </a:ext>
              </a:extLst>
            </p:cNvPr>
            <p:cNvSpPr/>
            <p:nvPr/>
          </p:nvSpPr>
          <p:spPr>
            <a:xfrm>
              <a:off x="2638398" y="7032325"/>
              <a:ext cx="1121509" cy="52733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メイリオ" panose="020B0604030504040204" pitchFamily="50" charset="-128"/>
                  <a:ea typeface="メイリオ" panose="020B0604030504040204" pitchFamily="50" charset="-128"/>
                </a:rPr>
                <a:t>各都道府県</a:t>
              </a:r>
              <a:endParaRPr lang="en-US" altLang="ja-JP" sz="1200" dirty="0">
                <a:solidFill>
                  <a:schemeClr val="tx1"/>
                </a:solidFill>
                <a:latin typeface="メイリオ" panose="020B0604030504040204" pitchFamily="50" charset="-128"/>
                <a:ea typeface="メイリオ" panose="020B0604030504040204" pitchFamily="50" charset="-128"/>
              </a:endParaRPr>
            </a:p>
            <a:p>
              <a:pPr algn="ctr"/>
              <a:r>
                <a:rPr lang="ja-JP" altLang="en-US" sz="1200" dirty="0">
                  <a:solidFill>
                    <a:schemeClr val="tx1"/>
                  </a:solidFill>
                  <a:latin typeface="メイリオ" panose="020B0604030504040204" pitchFamily="50" charset="-128"/>
                  <a:ea typeface="メイリオ" panose="020B0604030504040204" pitchFamily="50" charset="-128"/>
                </a:rPr>
                <a:t>地域拠点等</a:t>
              </a:r>
              <a:endParaRPr lang="en-US" altLang="ja-JP" sz="1200" dirty="0">
                <a:solidFill>
                  <a:schemeClr val="tx1"/>
                </a:solidFill>
                <a:latin typeface="メイリオ" panose="020B0604030504040204" pitchFamily="50" charset="-128"/>
                <a:ea typeface="メイリオ" panose="020B0604030504040204" pitchFamily="50" charset="-128"/>
              </a:endParaRPr>
            </a:p>
          </p:txBody>
        </p:sp>
        <p:sp>
          <p:nvSpPr>
            <p:cNvPr id="17" name="矢印: 上向き折線 16">
              <a:extLst>
                <a:ext uri="{FF2B5EF4-FFF2-40B4-BE49-F238E27FC236}">
                  <a16:creationId xmlns:a16="http://schemas.microsoft.com/office/drawing/2014/main" id="{7C32F8A1-9582-4C87-92DC-726F96B0CA6F}"/>
                </a:ext>
              </a:extLst>
            </p:cNvPr>
            <p:cNvSpPr/>
            <p:nvPr/>
          </p:nvSpPr>
          <p:spPr>
            <a:xfrm rot="5400000">
              <a:off x="1788169" y="6999227"/>
              <a:ext cx="685065" cy="2765371"/>
            </a:xfrm>
            <a:prstGeom prst="bentUpArrow">
              <a:avLst>
                <a:gd name="adj1" fmla="val 7532"/>
                <a:gd name="adj2" fmla="val 16066"/>
                <a:gd name="adj3" fmla="val 34932"/>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22" name="正方形/長方形 21">
              <a:extLst>
                <a:ext uri="{FF2B5EF4-FFF2-40B4-BE49-F238E27FC236}">
                  <a16:creationId xmlns:a16="http://schemas.microsoft.com/office/drawing/2014/main" id="{6F001B32-C9F3-46BC-91A3-77A272670E6D}"/>
                </a:ext>
              </a:extLst>
            </p:cNvPr>
            <p:cNvSpPr/>
            <p:nvPr/>
          </p:nvSpPr>
          <p:spPr>
            <a:xfrm>
              <a:off x="3629745" y="8155729"/>
              <a:ext cx="2893879" cy="74656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指定の学校</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等休業助成金・支援金</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受付センター</a:t>
              </a:r>
              <a:endParaRPr lang="ja-JP" altLang="en-US" sz="1200" dirty="0">
                <a:solidFill>
                  <a:schemeClr val="tx1"/>
                </a:solidFill>
                <a:latin typeface="メイリオ" panose="020B0604030504040204" pitchFamily="50" charset="-128"/>
                <a:ea typeface="メイリオ" panose="020B0604030504040204" pitchFamily="50" charset="-128"/>
              </a:endParaRPr>
            </a:p>
          </p:txBody>
        </p:sp>
        <p:sp>
          <p:nvSpPr>
            <p:cNvPr id="25" name="正方形/長方形 24">
              <a:extLst>
                <a:ext uri="{FF2B5EF4-FFF2-40B4-BE49-F238E27FC236}">
                  <a16:creationId xmlns:a16="http://schemas.microsoft.com/office/drawing/2014/main" id="{D71904F0-24AA-444B-B74C-A960DE7CEB04}"/>
                </a:ext>
              </a:extLst>
            </p:cNvPr>
            <p:cNvSpPr/>
            <p:nvPr/>
          </p:nvSpPr>
          <p:spPr>
            <a:xfrm>
              <a:off x="5060795" y="7211604"/>
              <a:ext cx="1390940" cy="74656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メイリオ" panose="020B0604030504040204" pitchFamily="50" charset="-128"/>
                  <a:ea typeface="メイリオ" panose="020B0604030504040204" pitchFamily="50" charset="-128"/>
                </a:rPr>
                <a:t>各地方農政局等</a:t>
              </a:r>
              <a:endParaRPr lang="en-US" altLang="ja-JP" sz="1100" dirty="0">
                <a:solidFill>
                  <a:schemeClr val="tx1"/>
                </a:solidFill>
                <a:latin typeface="メイリオ" panose="020B0604030504040204" pitchFamily="50" charset="-128"/>
                <a:ea typeface="メイリオ" panose="020B0604030504040204" pitchFamily="50" charset="-128"/>
              </a:endParaRPr>
            </a:p>
          </p:txBody>
        </p:sp>
        <p:cxnSp>
          <p:nvCxnSpPr>
            <p:cNvPr id="37" name="直線矢印コネクタ 36">
              <a:extLst>
                <a:ext uri="{FF2B5EF4-FFF2-40B4-BE49-F238E27FC236}">
                  <a16:creationId xmlns:a16="http://schemas.microsoft.com/office/drawing/2014/main" id="{0475A1BA-311E-4999-9182-658A8A101C34}"/>
                </a:ext>
              </a:extLst>
            </p:cNvPr>
            <p:cNvCxnSpPr>
              <a:cxnSpLocks/>
            </p:cNvCxnSpPr>
            <p:nvPr/>
          </p:nvCxnSpPr>
          <p:spPr>
            <a:xfrm>
              <a:off x="1585732" y="7475658"/>
              <a:ext cx="763545" cy="0"/>
            </a:xfrm>
            <a:prstGeom prst="straightConnector1">
              <a:avLst/>
            </a:prstGeom>
            <a:ln w="571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9" name="直線矢印コネクタ 38">
              <a:extLst>
                <a:ext uri="{FF2B5EF4-FFF2-40B4-BE49-F238E27FC236}">
                  <a16:creationId xmlns:a16="http://schemas.microsoft.com/office/drawing/2014/main" id="{F1511C69-CDDE-4B26-BC47-23A110490B4C}"/>
                </a:ext>
              </a:extLst>
            </p:cNvPr>
            <p:cNvCxnSpPr>
              <a:cxnSpLocks/>
            </p:cNvCxnSpPr>
            <p:nvPr/>
          </p:nvCxnSpPr>
          <p:spPr>
            <a:xfrm flipH="1">
              <a:off x="1526218" y="7891920"/>
              <a:ext cx="3344428" cy="0"/>
            </a:xfrm>
            <a:prstGeom prst="straightConnector1">
              <a:avLst/>
            </a:prstGeom>
            <a:ln w="571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41" name="直線矢印コネクタ 40">
              <a:extLst>
                <a:ext uri="{FF2B5EF4-FFF2-40B4-BE49-F238E27FC236}">
                  <a16:creationId xmlns:a16="http://schemas.microsoft.com/office/drawing/2014/main" id="{41F994C4-8812-490B-9846-0260CB7100B6}"/>
                </a:ext>
              </a:extLst>
            </p:cNvPr>
            <p:cNvCxnSpPr>
              <a:cxnSpLocks/>
            </p:cNvCxnSpPr>
            <p:nvPr/>
          </p:nvCxnSpPr>
          <p:spPr>
            <a:xfrm>
              <a:off x="4086990" y="7475658"/>
              <a:ext cx="763545" cy="0"/>
            </a:xfrm>
            <a:prstGeom prst="straightConnector1">
              <a:avLst/>
            </a:prstGeom>
            <a:ln w="5715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42" name="正方形/長方形 41">
              <a:extLst>
                <a:ext uri="{FF2B5EF4-FFF2-40B4-BE49-F238E27FC236}">
                  <a16:creationId xmlns:a16="http://schemas.microsoft.com/office/drawing/2014/main" id="{15A6A0FC-E542-4B33-B24A-EDFE98531353}"/>
                </a:ext>
              </a:extLst>
            </p:cNvPr>
            <p:cNvSpPr/>
            <p:nvPr/>
          </p:nvSpPr>
          <p:spPr>
            <a:xfrm>
              <a:off x="1548465" y="7059396"/>
              <a:ext cx="1117278" cy="3768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dirty="0">
                  <a:solidFill>
                    <a:schemeClr val="accent6">
                      <a:lumMod val="50000"/>
                    </a:schemeClr>
                  </a:solidFill>
                  <a:latin typeface="メイリオ" panose="020B0604030504040204" pitchFamily="50" charset="-128"/>
                  <a:ea typeface="メイリオ" panose="020B0604030504040204" pitchFamily="50" charset="-128"/>
                </a:rPr>
                <a:t>①、②及び③</a:t>
              </a:r>
              <a:endParaRPr lang="en-US" altLang="ja-JP" sz="1000" dirty="0">
                <a:solidFill>
                  <a:schemeClr val="accent6">
                    <a:lumMod val="50000"/>
                  </a:schemeClr>
                </a:solidFill>
                <a:latin typeface="メイリオ" panose="020B0604030504040204" pitchFamily="50" charset="-128"/>
                <a:ea typeface="メイリオ" panose="020B0604030504040204" pitchFamily="50" charset="-128"/>
              </a:endParaRPr>
            </a:p>
            <a:p>
              <a:r>
                <a:rPr lang="ja-JP" altLang="en-US" sz="1000" dirty="0">
                  <a:solidFill>
                    <a:schemeClr val="accent6">
                      <a:lumMod val="50000"/>
                    </a:schemeClr>
                  </a:solidFill>
                  <a:latin typeface="メイリオ" panose="020B0604030504040204" pitchFamily="50" charset="-128"/>
                  <a:ea typeface="メイリオ" panose="020B0604030504040204" pitchFamily="50" charset="-128"/>
                </a:rPr>
                <a:t>の申請</a:t>
              </a:r>
              <a:endParaRPr lang="en-US" altLang="ja-JP" sz="1000" dirty="0">
                <a:solidFill>
                  <a:schemeClr val="accent6">
                    <a:lumMod val="50000"/>
                  </a:schemeClr>
                </a:solidFill>
                <a:latin typeface="メイリオ" panose="020B0604030504040204" pitchFamily="50" charset="-128"/>
                <a:ea typeface="メイリオ" panose="020B0604030504040204" pitchFamily="50" charset="-128"/>
              </a:endParaRPr>
            </a:p>
          </p:txBody>
        </p:sp>
        <p:sp>
          <p:nvSpPr>
            <p:cNvPr id="43" name="正方形/長方形 42">
              <a:extLst>
                <a:ext uri="{FF2B5EF4-FFF2-40B4-BE49-F238E27FC236}">
                  <a16:creationId xmlns:a16="http://schemas.microsoft.com/office/drawing/2014/main" id="{6B0069E7-3F3D-4FE7-B63B-305124C0E07F}"/>
                </a:ext>
              </a:extLst>
            </p:cNvPr>
            <p:cNvSpPr/>
            <p:nvPr/>
          </p:nvSpPr>
          <p:spPr>
            <a:xfrm>
              <a:off x="114031" y="6876256"/>
              <a:ext cx="1720769" cy="3371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dirty="0">
                  <a:solidFill>
                    <a:schemeClr val="tx1"/>
                  </a:solidFill>
                  <a:latin typeface="メイリオ" panose="020B0604030504040204" pitchFamily="50" charset="-128"/>
                  <a:ea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rPr>
                <a:t>手続きフロー</a:t>
              </a:r>
              <a:r>
                <a:rPr lang="en-US" altLang="ja-JP" sz="1400" dirty="0">
                  <a:solidFill>
                    <a:schemeClr val="tx1"/>
                  </a:solidFill>
                  <a:latin typeface="メイリオ" panose="020B0604030504040204" pitchFamily="50" charset="-128"/>
                  <a:ea typeface="メイリオ" panose="020B0604030504040204" pitchFamily="50" charset="-128"/>
                </a:rPr>
                <a:t>】</a:t>
              </a:r>
            </a:p>
          </p:txBody>
        </p:sp>
        <p:sp>
          <p:nvSpPr>
            <p:cNvPr id="45" name="正方形/長方形 44">
              <a:extLst>
                <a:ext uri="{FF2B5EF4-FFF2-40B4-BE49-F238E27FC236}">
                  <a16:creationId xmlns:a16="http://schemas.microsoft.com/office/drawing/2014/main" id="{5C78CE17-050B-4F4A-9522-DEF87AD80150}"/>
                </a:ext>
              </a:extLst>
            </p:cNvPr>
            <p:cNvSpPr/>
            <p:nvPr/>
          </p:nvSpPr>
          <p:spPr>
            <a:xfrm>
              <a:off x="3952769" y="7059396"/>
              <a:ext cx="1117278" cy="3768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dirty="0">
                  <a:solidFill>
                    <a:schemeClr val="accent6">
                      <a:lumMod val="50000"/>
                    </a:schemeClr>
                  </a:solidFill>
                  <a:latin typeface="メイリオ" panose="020B0604030504040204" pitchFamily="50" charset="-128"/>
                  <a:ea typeface="メイリオ" panose="020B0604030504040204" pitchFamily="50" charset="-128"/>
                </a:rPr>
                <a:t>①、②及び③</a:t>
              </a:r>
              <a:endParaRPr lang="en-US" altLang="ja-JP" sz="1000" dirty="0">
                <a:solidFill>
                  <a:schemeClr val="accent6">
                    <a:lumMod val="50000"/>
                  </a:schemeClr>
                </a:solidFill>
                <a:latin typeface="メイリオ" panose="020B0604030504040204" pitchFamily="50" charset="-128"/>
                <a:ea typeface="メイリオ" panose="020B0604030504040204" pitchFamily="50" charset="-128"/>
              </a:endParaRPr>
            </a:p>
            <a:p>
              <a:r>
                <a:rPr lang="ja-JP" altLang="en-US" sz="1000" dirty="0">
                  <a:solidFill>
                    <a:schemeClr val="accent6">
                      <a:lumMod val="50000"/>
                    </a:schemeClr>
                  </a:solidFill>
                  <a:latin typeface="メイリオ" panose="020B0604030504040204" pitchFamily="50" charset="-128"/>
                  <a:ea typeface="メイリオ" panose="020B0604030504040204" pitchFamily="50" charset="-128"/>
                </a:rPr>
                <a:t>を確認後、郵送</a:t>
              </a:r>
              <a:endParaRPr lang="en-US" altLang="ja-JP" sz="1000" dirty="0">
                <a:solidFill>
                  <a:schemeClr val="accent6">
                    <a:lumMod val="50000"/>
                  </a:schemeClr>
                </a:solidFill>
                <a:latin typeface="メイリオ" panose="020B0604030504040204" pitchFamily="50" charset="-128"/>
                <a:ea typeface="メイリオ" panose="020B0604030504040204" pitchFamily="50" charset="-128"/>
              </a:endParaRPr>
            </a:p>
          </p:txBody>
        </p:sp>
        <p:sp>
          <p:nvSpPr>
            <p:cNvPr id="47" name="正方形/長方形 46">
              <a:extLst>
                <a:ext uri="{FF2B5EF4-FFF2-40B4-BE49-F238E27FC236}">
                  <a16:creationId xmlns:a16="http://schemas.microsoft.com/office/drawing/2014/main" id="{CB23ED1F-E77B-4907-92B7-5994D9E1A5F9}"/>
                </a:ext>
              </a:extLst>
            </p:cNvPr>
            <p:cNvSpPr/>
            <p:nvPr/>
          </p:nvSpPr>
          <p:spPr>
            <a:xfrm>
              <a:off x="2727159" y="7848091"/>
              <a:ext cx="1117278" cy="3768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dirty="0">
                  <a:solidFill>
                    <a:schemeClr val="accent6">
                      <a:lumMod val="50000"/>
                    </a:schemeClr>
                  </a:solidFill>
                  <a:latin typeface="メイリオ" panose="020B0604030504040204" pitchFamily="50" charset="-128"/>
                  <a:ea typeface="メイリオ" panose="020B0604030504040204" pitchFamily="50" charset="-128"/>
                </a:rPr>
                <a:t>証明書の発行</a:t>
              </a:r>
              <a:endParaRPr lang="en-US" altLang="ja-JP" sz="1000" dirty="0">
                <a:solidFill>
                  <a:schemeClr val="accent6">
                    <a:lumMod val="50000"/>
                  </a:schemeClr>
                </a:solidFill>
                <a:latin typeface="メイリオ" panose="020B0604030504040204" pitchFamily="50" charset="-128"/>
                <a:ea typeface="メイリオ" panose="020B0604030504040204" pitchFamily="50" charset="-128"/>
              </a:endParaRPr>
            </a:p>
          </p:txBody>
        </p:sp>
        <p:sp>
          <p:nvSpPr>
            <p:cNvPr id="48" name="正方形/長方形 47">
              <a:extLst>
                <a:ext uri="{FF2B5EF4-FFF2-40B4-BE49-F238E27FC236}">
                  <a16:creationId xmlns:a16="http://schemas.microsoft.com/office/drawing/2014/main" id="{EF8978FB-336D-4B9A-B5B8-F4272AFD520E}"/>
                </a:ext>
              </a:extLst>
            </p:cNvPr>
            <p:cNvSpPr/>
            <p:nvPr/>
          </p:nvSpPr>
          <p:spPr>
            <a:xfrm>
              <a:off x="786789" y="8224929"/>
              <a:ext cx="2635184" cy="3322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dirty="0">
                  <a:solidFill>
                    <a:schemeClr val="tx1"/>
                  </a:solidFill>
                  <a:latin typeface="メイリオ" panose="020B0604030504040204" pitchFamily="50" charset="-128"/>
                  <a:ea typeface="メイリオ" panose="020B0604030504040204" pitchFamily="50" charset="-128"/>
                </a:rPr>
                <a:t>④＋⑤＋</a:t>
              </a:r>
              <a:r>
                <a:rPr lang="ja-JP" altLang="en-US" sz="1000" dirty="0">
                  <a:solidFill>
                    <a:schemeClr val="accent6">
                      <a:lumMod val="50000"/>
                    </a:schemeClr>
                  </a:solidFill>
                  <a:latin typeface="メイリオ" panose="020B0604030504040204" pitchFamily="50" charset="-128"/>
                  <a:ea typeface="メイリオ" panose="020B0604030504040204" pitchFamily="50" charset="-128"/>
                </a:rPr>
                <a:t>各地方農政局等が発行した証明書</a:t>
              </a:r>
              <a:endParaRPr lang="en-US" altLang="ja-JP" sz="1000" dirty="0">
                <a:solidFill>
                  <a:schemeClr val="accent6">
                    <a:lumMod val="50000"/>
                  </a:schemeClr>
                </a:solidFill>
                <a:latin typeface="メイリオ" panose="020B0604030504040204" pitchFamily="50" charset="-128"/>
                <a:ea typeface="メイリオ" panose="020B0604030504040204" pitchFamily="50" charset="-128"/>
              </a:endParaRPr>
            </a:p>
          </p:txBody>
        </p:sp>
        <p:sp>
          <p:nvSpPr>
            <p:cNvPr id="35" name="正方形/長方形 34">
              <a:extLst>
                <a:ext uri="{FF2B5EF4-FFF2-40B4-BE49-F238E27FC236}">
                  <a16:creationId xmlns:a16="http://schemas.microsoft.com/office/drawing/2014/main" id="{3571B891-0486-459B-8C3A-F595ECD87CBE}"/>
                </a:ext>
              </a:extLst>
            </p:cNvPr>
            <p:cNvSpPr/>
            <p:nvPr/>
          </p:nvSpPr>
          <p:spPr>
            <a:xfrm>
              <a:off x="1517720" y="7485585"/>
              <a:ext cx="2765370" cy="3768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00" dirty="0">
                  <a:solidFill>
                    <a:schemeClr val="accent6">
                      <a:lumMod val="50000"/>
                    </a:schemeClr>
                  </a:solidFill>
                  <a:latin typeface="メイリオ" panose="020B0604030504040204" pitchFamily="50" charset="-128"/>
                  <a:ea typeface="メイリオ" panose="020B0604030504040204" pitchFamily="50" charset="-128"/>
                </a:rPr>
                <a:t>※</a:t>
              </a:r>
              <a:r>
                <a:rPr lang="ja-JP" altLang="en-US" sz="1000" dirty="0">
                  <a:solidFill>
                    <a:schemeClr val="accent6">
                      <a:lumMod val="50000"/>
                    </a:schemeClr>
                  </a:solidFill>
                  <a:latin typeface="メイリオ" panose="020B0604030504040204" pitchFamily="50" charset="-128"/>
                  <a:ea typeface="メイリオ" panose="020B0604030504040204" pitchFamily="50" charset="-128"/>
                </a:rPr>
                <a:t>本助成金の受付期限の２週間前までに申請</a:t>
              </a:r>
              <a:endParaRPr lang="en-US" altLang="ja-JP" sz="1000" dirty="0">
                <a:solidFill>
                  <a:schemeClr val="accent6">
                    <a:lumMod val="50000"/>
                  </a:schemeClr>
                </a:solidFill>
                <a:latin typeface="メイリオ" panose="020B0604030504040204" pitchFamily="50" charset="-128"/>
                <a:ea typeface="メイリオ" panose="020B0604030504040204" pitchFamily="50" charset="-128"/>
              </a:endParaRPr>
            </a:p>
          </p:txBody>
        </p:sp>
      </p:grpSp>
    </p:spTree>
    <p:extLst>
      <p:ext uri="{BB962C8B-B14F-4D97-AF65-F5344CB8AC3E}">
        <p14:creationId xmlns:p14="http://schemas.microsoft.com/office/powerpoint/2010/main" val="165525357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2928</TotalTime>
  <Words>216</Words>
  <Application>Microsoft Office PowerPoint</Application>
  <PresentationFormat>画面に合わせる (4:3)</PresentationFormat>
  <Paragraphs>103</Paragraphs>
  <Slides>2</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HGP創英角ﾎﾟｯﾌﾟ体</vt:lpstr>
      <vt:lpstr>ＭＳ 明朝</vt:lpstr>
      <vt:lpstr>メイリオ</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就農32</dc:creator>
  <cp:lastModifiedBy>池田　真梨</cp:lastModifiedBy>
  <cp:revision>254</cp:revision>
  <cp:lastPrinted>2020-04-21T12:42:36Z</cp:lastPrinted>
  <dcterms:created xsi:type="dcterms:W3CDTF">2013-11-08T00:31:27Z</dcterms:created>
  <dcterms:modified xsi:type="dcterms:W3CDTF">2020-04-27T05:52:38Z</dcterms:modified>
</cp:coreProperties>
</file>